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7" r:id="rId3"/>
    <p:sldId id="278" r:id="rId4"/>
    <p:sldId id="268" r:id="rId5"/>
    <p:sldId id="275" r:id="rId6"/>
    <p:sldId id="257" r:id="rId7"/>
    <p:sldId id="270" r:id="rId8"/>
    <p:sldId id="269" r:id="rId9"/>
    <p:sldId id="279" r:id="rId10"/>
    <p:sldId id="271" r:id="rId11"/>
    <p:sldId id="259" r:id="rId12"/>
    <p:sldId id="261" r:id="rId13"/>
    <p:sldId id="262" r:id="rId14"/>
    <p:sldId id="263" r:id="rId15"/>
    <p:sldId id="264" r:id="rId16"/>
    <p:sldId id="272" r:id="rId17"/>
    <p:sldId id="273" r:id="rId18"/>
    <p:sldId id="276" r:id="rId19"/>
    <p:sldId id="267"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9" name="Prostokąt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pl-PL" smtClean="0"/>
              <a:t>Kliknij, aby edytować styl</a:t>
            </a:r>
            <a:endParaRPr kumimoji="0" lang="en-US"/>
          </a:p>
        </p:txBody>
      </p:sp>
      <p:sp>
        <p:nvSpPr>
          <p:cNvPr id="3" name="Podtytuł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pl-PL" smtClean="0"/>
              <a:t>Kliknij, aby edytować styl wzorca podtytułu</a:t>
            </a:r>
            <a:endParaRPr kumimoji="0" lang="en-US"/>
          </a:p>
        </p:txBody>
      </p:sp>
      <p:sp>
        <p:nvSpPr>
          <p:cNvPr id="4" name="Symbol zastępczy daty 3"/>
          <p:cNvSpPr>
            <a:spLocks noGrp="1"/>
          </p:cNvSpPr>
          <p:nvPr>
            <p:ph type="dt" sz="half" idx="10"/>
          </p:nvPr>
        </p:nvSpPr>
        <p:spPr/>
        <p:txBody>
          <a:bodyPr/>
          <a:lstStyle/>
          <a:p>
            <a:fld id="{F690FDC1-930A-46E7-A0EA-CD82CB08BB8C}" type="datetimeFigureOut">
              <a:rPr lang="pl-PL" smtClean="0"/>
              <a:pPr/>
              <a:t>16.03.2020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DC94A45-5860-40C2-AE2F-8B21AE5E763F}" type="slidenum">
              <a:rPr lang="pl-PL" smtClean="0"/>
              <a:pPr/>
              <a:t>‹#›</a:t>
            </a:fld>
            <a:endParaRPr lang="pl-PL"/>
          </a:p>
        </p:txBody>
      </p:sp>
      <p:sp>
        <p:nvSpPr>
          <p:cNvPr id="10" name="Prostokąt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690FDC1-930A-46E7-A0EA-CD82CB08BB8C}" type="datetimeFigureOut">
              <a:rPr lang="pl-PL" smtClean="0"/>
              <a:pPr/>
              <a:t>16.03.2020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DC94A45-5860-40C2-AE2F-8B21AE5E763F}" type="slidenum">
              <a:rPr lang="pl-PL" smtClean="0"/>
              <a:pPr/>
              <a:t>‹#›</a:t>
            </a:fld>
            <a:endParaRPr lang="pl-PL"/>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9" name="Prostokąt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ostokąt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pionowy 1"/>
          <p:cNvSpPr>
            <a:spLocks noGrp="1"/>
          </p:cNvSpPr>
          <p:nvPr>
            <p:ph type="title" orient="vert"/>
          </p:nvPr>
        </p:nvSpPr>
        <p:spPr>
          <a:xfrm>
            <a:off x="6781800" y="274640"/>
            <a:ext cx="19050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04800"/>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690FDC1-930A-46E7-A0EA-CD82CB08BB8C}" type="datetimeFigureOut">
              <a:rPr lang="pl-PL" smtClean="0"/>
              <a:pPr/>
              <a:t>16.03.2020</a:t>
            </a:fld>
            <a:endParaRPr lang="pl-PL"/>
          </a:p>
        </p:txBody>
      </p:sp>
      <p:sp>
        <p:nvSpPr>
          <p:cNvPr id="5" name="Symbol zastępczy stopki 4"/>
          <p:cNvSpPr>
            <a:spLocks noGrp="1"/>
          </p:cNvSpPr>
          <p:nvPr>
            <p:ph type="ftr" sz="quarter" idx="11"/>
          </p:nvPr>
        </p:nvSpPr>
        <p:spPr>
          <a:xfrm>
            <a:off x="2640597" y="6377459"/>
            <a:ext cx="3836404" cy="365125"/>
          </a:xfrm>
        </p:spPr>
        <p:txBody>
          <a:bodyPr/>
          <a:lstStyle/>
          <a:p>
            <a:endParaRPr lang="pl-PL"/>
          </a:p>
        </p:txBody>
      </p:sp>
      <p:sp>
        <p:nvSpPr>
          <p:cNvPr id="6" name="Symbol zastępczy numeru slajdu 5"/>
          <p:cNvSpPr>
            <a:spLocks noGrp="1"/>
          </p:cNvSpPr>
          <p:nvPr>
            <p:ph type="sldNum" sz="quarter" idx="12"/>
          </p:nvPr>
        </p:nvSpPr>
        <p:spPr/>
        <p:txBody>
          <a:bodyPr/>
          <a:lstStyle/>
          <a:p>
            <a:fld id="{BDC94A45-5860-40C2-AE2F-8B21AE5E763F}" type="slidenum">
              <a:rPr lang="pl-PL" smtClean="0"/>
              <a:pPr/>
              <a:t>‹#›</a:t>
            </a:fld>
            <a:endParaRPr lang="pl-PL"/>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448"/>
            <a:ext cx="8229600" cy="1252728"/>
          </a:xfrm>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690FDC1-930A-46E7-A0EA-CD82CB08BB8C}" type="datetimeFigureOut">
              <a:rPr lang="pl-PL" smtClean="0"/>
              <a:pPr/>
              <a:t>16.03.2020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DC94A45-5860-40C2-AE2F-8B21AE5E763F}" type="slidenum">
              <a:rPr lang="pl-PL" smtClean="0"/>
              <a:pPr/>
              <a:t>‹#›</a:t>
            </a:fld>
            <a:endParaRPr lang="pl-PL"/>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9" name="Prostokąt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ostokąt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F690FDC1-930A-46E7-A0EA-CD82CB08BB8C}" type="datetimeFigureOut">
              <a:rPr lang="pl-PL" smtClean="0"/>
              <a:pPr/>
              <a:t>16.03.2020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DC94A45-5860-40C2-AE2F-8B21AE5E763F}"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F690FDC1-930A-46E7-A0EA-CD82CB08BB8C}" type="datetimeFigureOut">
              <a:rPr lang="pl-PL" smtClean="0"/>
              <a:pPr/>
              <a:t>16.03.2020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DC94A45-5860-40C2-AE2F-8B21AE5E763F}" type="slidenum">
              <a:rPr lang="pl-PL" smtClean="0"/>
              <a:pPr/>
              <a:t>‹#›</a:t>
            </a:fld>
            <a:endParaRPr lang="pl-PL"/>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tekstu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l-PL" smtClean="0"/>
              <a:t>Kliknij, aby edytować style wzorca tekstu</a:t>
            </a:r>
          </a:p>
        </p:txBody>
      </p:sp>
      <p:sp>
        <p:nvSpPr>
          <p:cNvPr id="6" name="Symbol zastępczy zawartości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F690FDC1-930A-46E7-A0EA-CD82CB08BB8C}" type="datetimeFigureOut">
              <a:rPr lang="pl-PL" smtClean="0"/>
              <a:pPr/>
              <a:t>16.03.2020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DC94A45-5860-40C2-AE2F-8B21AE5E763F}" type="slidenum">
              <a:rPr lang="pl-PL" smtClean="0"/>
              <a:pPr/>
              <a:t>‹#›</a:t>
            </a:fld>
            <a:endParaRPr lang="pl-PL"/>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F690FDC1-930A-46E7-A0EA-CD82CB08BB8C}" type="datetimeFigureOut">
              <a:rPr lang="pl-PL" smtClean="0"/>
              <a:pPr/>
              <a:t>16.03.2020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DC94A45-5860-40C2-AE2F-8B21AE5E763F}" type="slidenum">
              <a:rPr lang="pl-PL" smtClean="0"/>
              <a:pPr/>
              <a:t>‹#›</a:t>
            </a:fld>
            <a:endParaRPr lang="pl-PL"/>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690FDC1-930A-46E7-A0EA-CD82CB08BB8C}" type="datetimeFigureOut">
              <a:rPr lang="pl-PL" smtClean="0"/>
              <a:pPr/>
              <a:t>16.03.2020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DC94A45-5860-40C2-AE2F-8B21AE5E763F}" type="slidenum">
              <a:rPr lang="pl-PL" smtClean="0"/>
              <a:pPr/>
              <a:t>‹#›</a:t>
            </a:fld>
            <a:endParaRPr lang="pl-PL"/>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pl-PL" smtClean="0"/>
              <a:t>Kliknij, aby edytować styl</a:t>
            </a:r>
            <a:endParaRPr kumimoji="0" lang="en-US"/>
          </a:p>
        </p:txBody>
      </p:sp>
      <p:sp>
        <p:nvSpPr>
          <p:cNvPr id="3" name="Symbol zastępczy zawartości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tekstu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F690FDC1-930A-46E7-A0EA-CD82CB08BB8C}" type="datetimeFigureOut">
              <a:rPr lang="pl-PL" smtClean="0"/>
              <a:pPr/>
              <a:t>16.03.2020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DC94A45-5860-40C2-AE2F-8B21AE5E763F}" type="slidenum">
              <a:rPr lang="pl-PL" smtClean="0"/>
              <a:pPr/>
              <a:t>‹#›</a:t>
            </a:fld>
            <a:endParaRPr lang="pl-PL"/>
          </a:p>
        </p:txBody>
      </p:sp>
      <p:sp>
        <p:nvSpPr>
          <p:cNvPr id="12" name="Prostokąt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pl-PL" smtClean="0"/>
              <a:t>Kliknij, aby edytować styl</a:t>
            </a:r>
            <a:endParaRPr kumimoji="0" lang="en-US"/>
          </a:p>
        </p:txBody>
      </p:sp>
      <p:sp>
        <p:nvSpPr>
          <p:cNvPr id="3" name="Symbol zastępczy obrazu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164592" y="1170432"/>
            <a:ext cx="2523744" cy="201168"/>
          </a:xfrm>
        </p:spPr>
        <p:txBody>
          <a:bodyPr/>
          <a:lstStyle/>
          <a:p>
            <a:fld id="{F690FDC1-930A-46E7-A0EA-CD82CB08BB8C}" type="datetimeFigureOut">
              <a:rPr lang="pl-PL" smtClean="0"/>
              <a:pPr/>
              <a:t>16.03.2020</a:t>
            </a:fld>
            <a:endParaRPr lang="pl-PL"/>
          </a:p>
        </p:txBody>
      </p:sp>
      <p:sp>
        <p:nvSpPr>
          <p:cNvPr id="11" name="Prostokąt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ymbol zastępczy stopki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pl-PL"/>
          </a:p>
        </p:txBody>
      </p:sp>
      <p:sp>
        <p:nvSpPr>
          <p:cNvPr id="7" name="Symbol zastępczy numeru slajdu 6"/>
          <p:cNvSpPr>
            <a:spLocks noGrp="1"/>
          </p:cNvSpPr>
          <p:nvPr>
            <p:ph type="sldNum" sz="quarter" idx="12"/>
          </p:nvPr>
        </p:nvSpPr>
        <p:spPr>
          <a:xfrm>
            <a:off x="8339328" y="1170432"/>
            <a:ext cx="733864" cy="201168"/>
          </a:xfrm>
        </p:spPr>
        <p:txBody>
          <a:bodyPr/>
          <a:lstStyle/>
          <a:p>
            <a:fld id="{BDC94A45-5860-40C2-AE2F-8B21AE5E763F}"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rostokąt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Prostokąt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ymbol zastępczy tytułu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4" name="Symbol zastępczy daty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690FDC1-930A-46E7-A0EA-CD82CB08BB8C}" type="datetimeFigureOut">
              <a:rPr lang="pl-PL" smtClean="0"/>
              <a:pPr/>
              <a:t>16.03.2020</a:t>
            </a:fld>
            <a:endParaRPr lang="pl-PL"/>
          </a:p>
        </p:txBody>
      </p:sp>
      <p:sp>
        <p:nvSpPr>
          <p:cNvPr id="5" name="Symbol zastępczy stopki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pl-PL"/>
          </a:p>
        </p:txBody>
      </p:sp>
      <p:sp>
        <p:nvSpPr>
          <p:cNvPr id="6" name="Symbol zastępczy numeru slajd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DC94A45-5860-40C2-AE2F-8B21AE5E763F}"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772817"/>
            <a:ext cx="7702624" cy="1827634"/>
          </a:xfrm>
        </p:spPr>
        <p:txBody>
          <a:bodyPr>
            <a:normAutofit/>
          </a:bodyPr>
          <a:lstStyle/>
          <a:p>
            <a:pPr algn="ctr"/>
            <a:r>
              <a:rPr lang="pl-PL" dirty="0" smtClean="0"/>
              <a:t>„Słowa ranią na całe życie”</a:t>
            </a:r>
            <a:br>
              <a:rPr lang="pl-PL" dirty="0" smtClean="0"/>
            </a:br>
            <a:endParaRPr lang="pl-PL" sz="2800" dirty="0"/>
          </a:p>
        </p:txBody>
      </p:sp>
      <p:sp>
        <p:nvSpPr>
          <p:cNvPr id="4" name="Podtytuł 3"/>
          <p:cNvSpPr>
            <a:spLocks noGrp="1"/>
          </p:cNvSpPr>
          <p:nvPr>
            <p:ph type="subTitle" idx="1"/>
          </p:nvPr>
        </p:nvSpPr>
        <p:spPr/>
        <p:txBody>
          <a:bodyPr/>
          <a:lstStyle/>
          <a:p>
            <a:r>
              <a:rPr lang="pl-PL" dirty="0" smtClean="0">
                <a:solidFill>
                  <a:schemeClr val="bg1"/>
                </a:solidFill>
              </a:rPr>
              <a:t>mm</a:t>
            </a:r>
            <a:endParaRPr lang="pl-PL"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Formy przemocy</a:t>
            </a:r>
            <a:endParaRPr lang="pl-PL" dirty="0"/>
          </a:p>
        </p:txBody>
      </p:sp>
      <p:graphicFrame>
        <p:nvGraphicFramePr>
          <p:cNvPr id="4" name="Symbol zastępczy zawartości 3"/>
          <p:cNvGraphicFramePr>
            <a:graphicFrameLocks noGrp="1"/>
          </p:cNvGraphicFramePr>
          <p:nvPr>
            <p:ph sz="half" idx="1"/>
          </p:nvPr>
        </p:nvGraphicFramePr>
        <p:xfrm>
          <a:off x="457200" y="1600200"/>
          <a:ext cx="7355160" cy="2260848"/>
        </p:xfrm>
        <a:graphic>
          <a:graphicData uri="http://schemas.openxmlformats.org/drawingml/2006/table">
            <a:tbl>
              <a:tblPr firstRow="1" bandRow="1">
                <a:tableStyleId>{5C22544A-7EE6-4342-B048-85BDC9FD1C3A}</a:tableStyleId>
              </a:tblPr>
              <a:tblGrid>
                <a:gridCol w="1450504">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tblGrid>
              <a:tr h="2260848">
                <a:tc>
                  <a:txBody>
                    <a:bodyPr/>
                    <a:lstStyle/>
                    <a:p>
                      <a:endParaRPr lang="pl-PL" dirty="0" smtClean="0"/>
                    </a:p>
                    <a:p>
                      <a:endParaRPr lang="pl-PL" dirty="0" smtClean="0"/>
                    </a:p>
                    <a:p>
                      <a:pPr algn="ctr"/>
                      <a:endParaRPr lang="pl-PL" dirty="0" smtClean="0"/>
                    </a:p>
                    <a:p>
                      <a:pPr algn="ctr"/>
                      <a:r>
                        <a:rPr lang="pl-PL" dirty="0" smtClean="0"/>
                        <a:t>FIZYCZNA</a:t>
                      </a:r>
                      <a:endParaRPr lang="pl-PL" dirty="0"/>
                    </a:p>
                  </a:txBody>
                  <a:tcPr marL="45328" marR="45328"/>
                </a:tc>
                <a:tc>
                  <a:txBody>
                    <a:bodyPr/>
                    <a:lstStyle/>
                    <a:p>
                      <a:endParaRPr lang="pl-PL" dirty="0" smtClean="0"/>
                    </a:p>
                    <a:p>
                      <a:pPr algn="ctr"/>
                      <a:endParaRPr lang="pl-PL" dirty="0" smtClean="0"/>
                    </a:p>
                    <a:p>
                      <a:pPr algn="ctr"/>
                      <a:endParaRPr lang="pl-PL" dirty="0" smtClean="0"/>
                    </a:p>
                    <a:p>
                      <a:pPr algn="ctr"/>
                      <a:r>
                        <a:rPr lang="pl-PL" dirty="0" smtClean="0"/>
                        <a:t>WERBALNA</a:t>
                      </a:r>
                    </a:p>
                    <a:p>
                      <a:pPr algn="ctr"/>
                      <a:endParaRPr lang="pl-PL" dirty="0"/>
                    </a:p>
                  </a:txBody>
                  <a:tcPr marL="45328" marR="45328"/>
                </a:tc>
                <a:tc>
                  <a:txBody>
                    <a:bodyPr/>
                    <a:lstStyle/>
                    <a:p>
                      <a:endParaRPr lang="pl-PL"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pl-PL"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pl-PL"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pl-PL" dirty="0" smtClean="0"/>
                        <a:t>CYBERPRZEMOC</a:t>
                      </a:r>
                    </a:p>
                    <a:p>
                      <a:endParaRPr lang="pl-PL" dirty="0" smtClean="0"/>
                    </a:p>
                    <a:p>
                      <a:endParaRPr lang="pl-PL" dirty="0" smtClean="0"/>
                    </a:p>
                  </a:txBody>
                  <a:tcPr marL="45328" marR="45328"/>
                </a:tc>
                <a:tc>
                  <a:txBody>
                    <a:bodyPr/>
                    <a:lstStyle/>
                    <a:p>
                      <a:endParaRPr lang="pl-PL" dirty="0" smtClean="0"/>
                    </a:p>
                    <a:p>
                      <a:endParaRPr lang="pl-PL" dirty="0" smtClean="0"/>
                    </a:p>
                    <a:p>
                      <a:endParaRPr lang="pl-PL" dirty="0" smtClean="0"/>
                    </a:p>
                    <a:p>
                      <a:pPr algn="ctr"/>
                      <a:r>
                        <a:rPr lang="pl-PL" dirty="0" smtClean="0"/>
                        <a:t>EKONOMICZNA</a:t>
                      </a:r>
                      <a:endParaRPr lang="pl-PL" dirty="0"/>
                    </a:p>
                  </a:txBody>
                  <a:tcPr marL="45328" marR="45328"/>
                </a:tc>
                <a:extLst>
                  <a:ext uri="{0D108BD9-81ED-4DB2-BD59-A6C34878D82A}">
                    <a16:rowId xmlns:a16="http://schemas.microsoft.com/office/drawing/2014/main" val="10000"/>
                  </a:ext>
                </a:extLst>
              </a:tr>
            </a:tbl>
          </a:graphicData>
        </a:graphic>
      </p:graphicFrame>
      <p:pic>
        <p:nvPicPr>
          <p:cNvPr id="10" name="Symbol zastępczy zawartości 9" descr="PRZEMOC 5.jpeg"/>
          <p:cNvPicPr>
            <a:picLocks noGrp="1" noChangeAspect="1"/>
          </p:cNvPicPr>
          <p:nvPr>
            <p:ph sz="half" idx="2"/>
          </p:nvPr>
        </p:nvPicPr>
        <p:blipFill>
          <a:blip r:embed="rId2" cstate="print"/>
          <a:stretch>
            <a:fillRect/>
          </a:stretch>
        </p:blipFill>
        <p:spPr>
          <a:xfrm>
            <a:off x="1" y="3916002"/>
            <a:ext cx="1979712" cy="1122723"/>
          </a:xfrm>
        </p:spPr>
      </p:pic>
      <p:pic>
        <p:nvPicPr>
          <p:cNvPr id="14" name="Symbol zastępczy zawartości 5" descr="CYBER PRZEMOC 7.jpeg"/>
          <p:cNvPicPr>
            <a:picLocks noChangeAspect="1"/>
          </p:cNvPicPr>
          <p:nvPr/>
        </p:nvPicPr>
        <p:blipFill>
          <a:blip r:embed="rId3" cstate="print"/>
          <a:stretch>
            <a:fillRect/>
          </a:stretch>
        </p:blipFill>
        <p:spPr>
          <a:xfrm>
            <a:off x="3707904" y="3356992"/>
            <a:ext cx="1828800" cy="2505075"/>
          </a:xfrm>
          <a:prstGeom prst="rect">
            <a:avLst/>
          </a:prstGeom>
        </p:spPr>
      </p:pic>
      <p:pic>
        <p:nvPicPr>
          <p:cNvPr id="15" name="Symbol zastępczy zawartości 4" descr="PRZEMOC 4.jpeg"/>
          <p:cNvPicPr>
            <a:picLocks noChangeAspect="1"/>
          </p:cNvPicPr>
          <p:nvPr/>
        </p:nvPicPr>
        <p:blipFill>
          <a:blip r:embed="rId4" cstate="print"/>
          <a:stretch>
            <a:fillRect/>
          </a:stretch>
        </p:blipFill>
        <p:spPr>
          <a:xfrm>
            <a:off x="1907704" y="3356992"/>
            <a:ext cx="1656184" cy="1102115"/>
          </a:xfrm>
          <a:prstGeom prst="rect">
            <a:avLst/>
          </a:prstGeom>
        </p:spPr>
      </p:pic>
      <p:pic>
        <p:nvPicPr>
          <p:cNvPr id="1026" name="Picture 2" descr="C:\Users\Gosia\Desktop\333.jpg"/>
          <p:cNvPicPr>
            <a:picLocks noChangeAspect="1" noChangeArrowheads="1"/>
          </p:cNvPicPr>
          <p:nvPr/>
        </p:nvPicPr>
        <p:blipFill>
          <a:blip r:embed="rId5" cstate="print"/>
          <a:srcRect/>
          <a:stretch>
            <a:fillRect/>
          </a:stretch>
        </p:blipFill>
        <p:spPr bwMode="auto">
          <a:xfrm>
            <a:off x="5796136" y="3284984"/>
            <a:ext cx="2857500" cy="1600200"/>
          </a:xfrm>
          <a:prstGeom prst="rect">
            <a:avLst/>
          </a:prstGeom>
          <a:noFill/>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CZYNNIKI SPRZYJAJĄCE STOSOWANIU PRZEMOCY</a:t>
            </a:r>
            <a:endParaRPr lang="pl-PL" dirty="0"/>
          </a:p>
        </p:txBody>
      </p:sp>
      <p:pic>
        <p:nvPicPr>
          <p:cNvPr id="6" name="Symbol zastępczy zawartości 5" descr="przemoc 1.jpeg"/>
          <p:cNvPicPr>
            <a:picLocks noGrp="1" noChangeAspect="1"/>
          </p:cNvPicPr>
          <p:nvPr>
            <p:ph idx="1"/>
          </p:nvPr>
        </p:nvPicPr>
        <p:blipFill>
          <a:blip r:embed="rId2" cstate="print"/>
          <a:stretch>
            <a:fillRect/>
          </a:stretch>
        </p:blipFill>
        <p:spPr>
          <a:xfrm>
            <a:off x="4679950" y="3141662"/>
            <a:ext cx="2600325" cy="1762125"/>
          </a:xfrm>
        </p:spPr>
      </p:pic>
      <p:sp>
        <p:nvSpPr>
          <p:cNvPr id="5" name="Symbol zastępczy tekstu 4"/>
          <p:cNvSpPr>
            <a:spLocks noGrp="1"/>
          </p:cNvSpPr>
          <p:nvPr>
            <p:ph type="body" sz="half" idx="2"/>
          </p:nvPr>
        </p:nvSpPr>
        <p:spPr/>
        <p:txBody>
          <a:bodyPr>
            <a:normAutofit/>
          </a:bodyPr>
          <a:lstStyle/>
          <a:p>
            <a:endParaRPr lang="pl-PL" dirty="0" smtClean="0"/>
          </a:p>
          <a:p>
            <a:endParaRPr lang="pl-PL" dirty="0"/>
          </a:p>
          <a:p>
            <a:endParaRPr lang="pl-PL" dirty="0" smtClean="0"/>
          </a:p>
          <a:p>
            <a:r>
              <a:rPr lang="pl-PL" b="1" dirty="0" smtClean="0"/>
              <a:t>SZYBKIE TEMPO ŻYCIA</a:t>
            </a:r>
          </a:p>
          <a:p>
            <a:endParaRPr lang="pl-PL" b="1" dirty="0"/>
          </a:p>
          <a:p>
            <a:r>
              <a:rPr lang="pl-PL" b="1" dirty="0" smtClean="0"/>
              <a:t>PRZEMOC W RODZINIE</a:t>
            </a:r>
          </a:p>
          <a:p>
            <a:endParaRPr lang="pl-PL" b="1" dirty="0" smtClean="0"/>
          </a:p>
          <a:p>
            <a:r>
              <a:rPr lang="pl-PL" b="1" dirty="0" smtClean="0"/>
              <a:t>WPŁYW GRUPY RÓWIEŚNICZEJ</a:t>
            </a:r>
          </a:p>
          <a:p>
            <a:endParaRPr lang="pl-PL" b="1" dirty="0"/>
          </a:p>
          <a:p>
            <a:r>
              <a:rPr lang="pl-PL" b="1" dirty="0" smtClean="0"/>
              <a:t>MODA NA TZW. „WYGODNE I ŁATWE ŻYCIE”</a:t>
            </a:r>
          </a:p>
          <a:p>
            <a:endParaRPr lang="pl-PL" b="1" dirty="0"/>
          </a:p>
          <a:p>
            <a:r>
              <a:rPr lang="pl-PL" b="1" dirty="0" smtClean="0"/>
              <a:t>KREOWANIE OKRUCIEŃSTWA I PRZEMOCY W MEDIACH (np. gra „niebieski wieloryb”</a:t>
            </a:r>
          </a:p>
          <a:p>
            <a:endParaRPr lang="pl-PL"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 calcmode="lin" valueType="num">
                                      <p:cBhvr additive="base">
                                        <p:cTn id="1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anim calcmode="lin" valueType="num">
                                      <p:cBhvr additive="base">
                                        <p:cTn id="2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anim calcmode="lin" valueType="num">
                                      <p:cBhvr additive="base">
                                        <p:cTn id="31"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KONSEKWENCJE DLA OFIAR PRZEMOCY</a:t>
            </a:r>
            <a:endParaRPr lang="pl-PL" dirty="0"/>
          </a:p>
        </p:txBody>
      </p:sp>
      <p:pic>
        <p:nvPicPr>
          <p:cNvPr id="4" name="Symbol zastępczy zawartości 3" descr="PRZEMOC 4.jpeg"/>
          <p:cNvPicPr>
            <a:picLocks noGrp="1" noChangeAspect="1"/>
          </p:cNvPicPr>
          <p:nvPr>
            <p:ph sz="half" idx="1"/>
          </p:nvPr>
        </p:nvPicPr>
        <p:blipFill>
          <a:blip r:embed="rId2" cstate="print"/>
          <a:stretch>
            <a:fillRect/>
          </a:stretch>
        </p:blipFill>
        <p:spPr>
          <a:xfrm>
            <a:off x="525536" y="2564904"/>
            <a:ext cx="3260651" cy="2169815"/>
          </a:xfrm>
        </p:spPr>
      </p:pic>
      <p:sp>
        <p:nvSpPr>
          <p:cNvPr id="6" name="Objaśnienie owalne 5"/>
          <p:cNvSpPr/>
          <p:nvPr/>
        </p:nvSpPr>
        <p:spPr>
          <a:xfrm>
            <a:off x="4860032" y="1772816"/>
            <a:ext cx="2880320" cy="936104"/>
          </a:xfrm>
          <a:prstGeom prst="wedgeEllipseCallout">
            <a:avLst>
              <a:gd name="adj1" fmla="val -103579"/>
              <a:gd name="adj2" fmla="val 1695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STRACH</a:t>
            </a:r>
            <a:endParaRPr lang="pl-PL" dirty="0"/>
          </a:p>
        </p:txBody>
      </p:sp>
      <p:sp>
        <p:nvSpPr>
          <p:cNvPr id="8" name="Objaśnienie owalne 7"/>
          <p:cNvSpPr/>
          <p:nvPr/>
        </p:nvSpPr>
        <p:spPr>
          <a:xfrm>
            <a:off x="3491880" y="5661248"/>
            <a:ext cx="2736304" cy="648072"/>
          </a:xfrm>
          <a:prstGeom prst="wedgeEllipseCallout">
            <a:avLst>
              <a:gd name="adj1" fmla="val -88294"/>
              <a:gd name="adj2" fmla="val -2350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NISKA SAMOOCENA</a:t>
            </a:r>
            <a:endParaRPr lang="pl-PL" dirty="0"/>
          </a:p>
        </p:txBody>
      </p:sp>
      <p:sp>
        <p:nvSpPr>
          <p:cNvPr id="9" name="Objaśnienie owalne 8"/>
          <p:cNvSpPr/>
          <p:nvPr/>
        </p:nvSpPr>
        <p:spPr>
          <a:xfrm>
            <a:off x="2195736" y="1412776"/>
            <a:ext cx="2520280" cy="864096"/>
          </a:xfrm>
          <a:prstGeom prst="wedgeEllipseCallout">
            <a:avLst>
              <a:gd name="adj1" fmla="val -27976"/>
              <a:gd name="adj2" fmla="val 1223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PONIŻENIE, UPOKORZENIE</a:t>
            </a:r>
            <a:endParaRPr lang="pl-PL" dirty="0"/>
          </a:p>
        </p:txBody>
      </p:sp>
      <p:sp>
        <p:nvSpPr>
          <p:cNvPr id="10" name="Objaśnienie owalne 9"/>
          <p:cNvSpPr/>
          <p:nvPr/>
        </p:nvSpPr>
        <p:spPr>
          <a:xfrm>
            <a:off x="5940152" y="3068960"/>
            <a:ext cx="2592288" cy="1512168"/>
          </a:xfrm>
          <a:prstGeom prst="wedgeEllipseCallout">
            <a:avLst>
              <a:gd name="adj1" fmla="val -177026"/>
              <a:gd name="adj2" fmla="val 349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WSTYD</a:t>
            </a:r>
            <a:endParaRPr lang="pl-PL" dirty="0"/>
          </a:p>
        </p:txBody>
      </p:sp>
      <p:sp>
        <p:nvSpPr>
          <p:cNvPr id="11" name="Objaśnienie owalne 10"/>
          <p:cNvSpPr/>
          <p:nvPr/>
        </p:nvSpPr>
        <p:spPr>
          <a:xfrm>
            <a:off x="611560" y="5661248"/>
            <a:ext cx="2304256" cy="936104"/>
          </a:xfrm>
          <a:prstGeom prst="wedgeEllipseCallout">
            <a:avLst>
              <a:gd name="adj1" fmla="val -20345"/>
              <a:gd name="adj2" fmla="val -1798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UTRWALONY SYNDROM OFIARY</a:t>
            </a:r>
            <a:endParaRPr lang="pl-PL"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None/>
            </a:pPr>
            <a:endParaRPr lang="pl-PL" b="1" dirty="0" smtClean="0">
              <a:solidFill>
                <a:srgbClr val="FF0000"/>
              </a:solidFill>
            </a:endParaRPr>
          </a:p>
          <a:p>
            <a:pPr algn="ctr">
              <a:buNone/>
            </a:pPr>
            <a:endParaRPr lang="pl-PL" b="1" dirty="0">
              <a:solidFill>
                <a:srgbClr val="FF0000"/>
              </a:solidFill>
            </a:endParaRPr>
          </a:p>
          <a:p>
            <a:pPr algn="ctr">
              <a:buNone/>
            </a:pPr>
            <a:r>
              <a:rPr lang="pl-PL" b="1" dirty="0" smtClean="0">
                <a:solidFill>
                  <a:srgbClr val="FF0000"/>
                </a:solidFill>
              </a:rPr>
              <a:t>Podstawą naszej WYGRANEJ nad przemocą szeroko rozumianą jest </a:t>
            </a:r>
            <a:r>
              <a:rPr lang="pl-PL" sz="3600" b="1" u="sng" dirty="0" smtClean="0">
                <a:solidFill>
                  <a:srgbClr val="FF0000"/>
                </a:solidFill>
              </a:rPr>
              <a:t>DIALOG</a:t>
            </a:r>
            <a:endParaRPr lang="pl-PL" sz="3600" b="1" u="sng"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CYBERPRZEMOC. </a:t>
            </a:r>
            <a:br>
              <a:rPr lang="pl-PL" dirty="0" smtClean="0"/>
            </a:br>
            <a:r>
              <a:rPr lang="pl-PL" dirty="0" smtClean="0"/>
              <a:t>Typologia przemocy elektronicznej.</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Przemoc wobec pokrzywdzonych</a:t>
            </a:r>
          </a:p>
          <a:p>
            <a:r>
              <a:rPr lang="pl-PL" dirty="0" smtClean="0"/>
              <a:t>Przemoc wobec grup/ idei</a:t>
            </a:r>
          </a:p>
          <a:p>
            <a:r>
              <a:rPr lang="pl-PL" dirty="0" smtClean="0"/>
              <a:t>Prześladowanie</a:t>
            </a:r>
          </a:p>
          <a:p>
            <a:r>
              <a:rPr lang="pl-PL" dirty="0" smtClean="0"/>
              <a:t>Upublicznianie</a:t>
            </a:r>
          </a:p>
          <a:p>
            <a:r>
              <a:rPr lang="pl-PL" dirty="0" smtClean="0"/>
              <a:t>Śledzenie</a:t>
            </a:r>
          </a:p>
          <a:p>
            <a:r>
              <a:rPr lang="pl-PL" dirty="0" smtClean="0"/>
              <a:t>Poniżanie</a:t>
            </a:r>
          </a:p>
          <a:p>
            <a:r>
              <a:rPr lang="pl-PL" dirty="0" smtClean="0"/>
              <a:t>Happy </a:t>
            </a:r>
            <a:r>
              <a:rPr lang="pl-PL" dirty="0" err="1" smtClean="0"/>
              <a:t>slapping</a:t>
            </a:r>
            <a:r>
              <a:rPr lang="pl-PL" dirty="0" smtClean="0"/>
              <a:t> (niespodziewany atak przypadkowych </a:t>
            </a:r>
            <a:r>
              <a:rPr lang="pl-PL" dirty="0"/>
              <a:t>ludzi i </a:t>
            </a:r>
            <a:r>
              <a:rPr lang="pl-PL" dirty="0" smtClean="0"/>
              <a:t>filmowanie </a:t>
            </a:r>
            <a:r>
              <a:rPr lang="pl-PL" dirty="0"/>
              <a:t>całego zajścia</a:t>
            </a:r>
            <a:endParaRPr lang="pl-PL" dirty="0" smtClean="0"/>
          </a:p>
          <a:p>
            <a:r>
              <a:rPr lang="pl-PL" dirty="0" smtClean="0"/>
              <a:t>Wykluczanie</a:t>
            </a:r>
          </a:p>
          <a:p>
            <a:endParaRPr lang="pl-PL"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Reagowanie na przemoc</a:t>
            </a:r>
            <a:endParaRPr lang="pl-PL" dirty="0"/>
          </a:p>
        </p:txBody>
      </p:sp>
      <p:sp>
        <p:nvSpPr>
          <p:cNvPr id="3" name="Symbol zastępczy zawartości 2"/>
          <p:cNvSpPr>
            <a:spLocks noGrp="1"/>
          </p:cNvSpPr>
          <p:nvPr>
            <p:ph idx="1"/>
          </p:nvPr>
        </p:nvSpPr>
        <p:spPr/>
        <p:txBody>
          <a:bodyPr/>
          <a:lstStyle/>
          <a:p>
            <a:r>
              <a:rPr lang="pl-PL" dirty="0" smtClean="0"/>
              <a:t>Informować osoby dorosłe o trudnej sytuacji</a:t>
            </a:r>
          </a:p>
          <a:p>
            <a:r>
              <a:rPr lang="pl-PL" dirty="0" smtClean="0"/>
              <a:t>Wołać o pomoc</a:t>
            </a:r>
          </a:p>
          <a:p>
            <a:r>
              <a:rPr lang="pl-PL" dirty="0" smtClean="0"/>
              <a:t>Być asertywnym</a:t>
            </a:r>
          </a:p>
          <a:p>
            <a:r>
              <a:rPr lang="pl-PL" dirty="0" smtClean="0"/>
              <a:t>Zadzwonić np. na „niebieską linię”, na policję</a:t>
            </a:r>
          </a:p>
          <a:p>
            <a:r>
              <a:rPr lang="pl-PL" dirty="0" smtClean="0"/>
              <a:t>Reagować (empatia)</a:t>
            </a:r>
          </a:p>
          <a:p>
            <a:pPr>
              <a:buNone/>
            </a:pPr>
            <a:r>
              <a:rPr lang="pl-PL" dirty="0" smtClean="0"/>
              <a:t>           np. Jak usłyszysz płacz dziecka za ścianą,    reaguj </a:t>
            </a:r>
            <a:r>
              <a:rPr lang="pl-PL" b="1" dirty="0" smtClean="0">
                <a:solidFill>
                  <a:srgbClr val="FF0000"/>
                </a:solidFill>
              </a:rPr>
              <a:t>to też jest Twoja sprawa!</a:t>
            </a:r>
            <a:endParaRPr lang="pl-PL" b="1"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Co powinna zrobić osoba doznająca przemocy w rodzinie?</a:t>
            </a:r>
            <a:endParaRPr lang="pl-PL" dirty="0"/>
          </a:p>
        </p:txBody>
      </p:sp>
      <p:sp>
        <p:nvSpPr>
          <p:cNvPr id="3" name="Symbol zastępczy zawartości 2"/>
          <p:cNvSpPr>
            <a:spLocks noGrp="1"/>
          </p:cNvSpPr>
          <p:nvPr>
            <p:ph idx="1"/>
          </p:nvPr>
        </p:nvSpPr>
        <p:spPr/>
        <p:txBody>
          <a:bodyPr>
            <a:normAutofit/>
          </a:bodyPr>
          <a:lstStyle/>
          <a:p>
            <a:r>
              <a:rPr lang="pl-PL" dirty="0" smtClean="0"/>
              <a:t>Zadzwonić pod numer telefonu „Niebieskiej Linii”</a:t>
            </a:r>
          </a:p>
          <a:p>
            <a:r>
              <a:rPr lang="pl-PL" dirty="0" smtClean="0"/>
              <a:t>Zgłosić się do pracownika socjalnego w swoim rejonie, który może skierować do odpowiedniej instytucji</a:t>
            </a:r>
          </a:p>
          <a:p>
            <a:r>
              <a:rPr lang="pl-PL" dirty="0" smtClean="0"/>
              <a:t>Poinformować o stosowanej wobec siebie i bliskich przemocy Policję i Prokuraturę</a:t>
            </a:r>
          </a:p>
          <a:p>
            <a:r>
              <a:rPr lang="pl-PL" dirty="0" smtClean="0"/>
              <a:t>Jeśli sprawca pobił ofiarę i jej dzieci, należy zgłosić się na pogotowie</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dirty="0" smtClean="0"/>
              <a:t>Schronić się z dziećmi w bezpiecznym miejscu</a:t>
            </a:r>
          </a:p>
          <a:p>
            <a:r>
              <a:rPr lang="pl-PL" dirty="0" smtClean="0"/>
              <a:t>Jeśli ofiara opuszcza dom, powinna zabrać ważne dokumenty </a:t>
            </a:r>
          </a:p>
          <a:p>
            <a:r>
              <a:rPr lang="pl-PL" dirty="0" smtClean="0"/>
              <a:t>Należy odłożyć trochę pieniędzy w bezpiecznym miejscu</a:t>
            </a:r>
          </a:p>
          <a:p>
            <a:r>
              <a:rPr lang="pl-PL" dirty="0" smtClean="0"/>
              <a:t>Należy schować w bezpiecznym miejscu na zewnątrz klucze do mieszkania i samochodu</a:t>
            </a:r>
          </a:p>
          <a:p>
            <a:r>
              <a:rPr lang="pl-PL" dirty="0" smtClean="0"/>
              <a:t>Powinno się spakować trochę ubrań dla siebie i dzieci, i schować u znajomych lub sąsiadów </a:t>
            </a:r>
          </a:p>
          <a:p>
            <a:endParaRPr lang="pl-PL"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ZAPAMIĘTAJ!</a:t>
            </a:r>
            <a:endParaRPr lang="pl-PL" dirty="0"/>
          </a:p>
        </p:txBody>
      </p:sp>
      <p:sp>
        <p:nvSpPr>
          <p:cNvPr id="3" name="Symbol zastępczy zawartości 2"/>
          <p:cNvSpPr>
            <a:spLocks noGrp="1"/>
          </p:cNvSpPr>
          <p:nvPr>
            <p:ph idx="1"/>
          </p:nvPr>
        </p:nvSpPr>
        <p:spPr/>
        <p:txBody>
          <a:bodyPr/>
          <a:lstStyle/>
          <a:p>
            <a:pPr>
              <a:buFont typeface="Wingdings" pitchFamily="2" charset="2"/>
              <a:buChar char="Ø"/>
            </a:pPr>
            <a:r>
              <a:rPr lang="pl-PL" dirty="0" smtClean="0"/>
              <a:t>Osoba doznająca przemocy w rodzinie </a:t>
            </a:r>
            <a:r>
              <a:rPr lang="pl-PL" b="1" dirty="0" smtClean="0">
                <a:solidFill>
                  <a:srgbClr val="FF0000"/>
                </a:solidFill>
              </a:rPr>
              <a:t>nie ponosi odpowiedzialności</a:t>
            </a:r>
            <a:r>
              <a:rPr lang="pl-PL" dirty="0" smtClean="0"/>
              <a:t> za to, że partner stosuje przemoc.</a:t>
            </a:r>
          </a:p>
          <a:p>
            <a:pPr>
              <a:buFont typeface="Wingdings" pitchFamily="2" charset="2"/>
              <a:buChar char="Ø"/>
            </a:pPr>
            <a:r>
              <a:rPr lang="pl-PL" b="1" dirty="0" smtClean="0">
                <a:solidFill>
                  <a:srgbClr val="FF0000"/>
                </a:solidFill>
              </a:rPr>
              <a:t>Osoba, która stosuje przemoc jest odpowiedzialna </a:t>
            </a:r>
            <a:r>
              <a:rPr lang="pl-PL" dirty="0" smtClean="0"/>
              <a:t>za swoje zachowanie. Nic nie usprawiedliwia stosowania przemocy.</a:t>
            </a:r>
          </a:p>
          <a:p>
            <a:pPr>
              <a:buFont typeface="Wingdings" pitchFamily="2" charset="2"/>
              <a:buChar char="Ø"/>
            </a:pPr>
            <a:r>
              <a:rPr lang="pl-PL" b="1" dirty="0" smtClean="0">
                <a:solidFill>
                  <a:srgbClr val="FF0000"/>
                </a:solidFill>
              </a:rPr>
              <a:t>Faza miodowego miesiąca jednak mija </a:t>
            </a:r>
            <a:r>
              <a:rPr lang="pl-PL" dirty="0" smtClean="0"/>
              <a:t>i zatacza się krąg, co w efekcie powoduje pojawienie się fazy narastania napięcia.</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ZAPAMIĘTAJ!</a:t>
            </a:r>
            <a:endParaRPr lang="pl-PL" dirty="0"/>
          </a:p>
        </p:txBody>
      </p:sp>
      <p:sp>
        <p:nvSpPr>
          <p:cNvPr id="3" name="Symbol zastępczy zawartości 2"/>
          <p:cNvSpPr>
            <a:spLocks noGrp="1"/>
          </p:cNvSpPr>
          <p:nvPr>
            <p:ph idx="1"/>
          </p:nvPr>
        </p:nvSpPr>
        <p:spPr/>
        <p:txBody>
          <a:bodyPr/>
          <a:lstStyle/>
          <a:p>
            <a:pPr algn="ctr">
              <a:buNone/>
            </a:pPr>
            <a:endParaRPr lang="pl-PL" dirty="0" smtClean="0"/>
          </a:p>
          <a:p>
            <a:pPr algn="ctr">
              <a:buNone/>
            </a:pPr>
            <a:endParaRPr lang="pl-PL" dirty="0"/>
          </a:p>
          <a:p>
            <a:pPr algn="ctr">
              <a:buNone/>
            </a:pPr>
            <a:r>
              <a:rPr lang="pl-PL" sz="4400" b="1" dirty="0" smtClean="0">
                <a:solidFill>
                  <a:srgbClr val="FF0000"/>
                </a:solidFill>
              </a:rPr>
              <a:t> „Przemoc nie oznacza siły</a:t>
            </a:r>
          </a:p>
          <a:p>
            <a:pPr algn="ctr">
              <a:buNone/>
            </a:pPr>
            <a:r>
              <a:rPr lang="pl-PL" sz="4400" b="1" dirty="0">
                <a:solidFill>
                  <a:srgbClr val="FF0000"/>
                </a:solidFill>
              </a:rPr>
              <a:t>l</a:t>
            </a:r>
            <a:r>
              <a:rPr lang="pl-PL" sz="4400" b="1" dirty="0" smtClean="0">
                <a:solidFill>
                  <a:srgbClr val="FF0000"/>
                </a:solidFill>
              </a:rPr>
              <a:t>ecz SŁABOŚĆ”</a:t>
            </a:r>
            <a:endParaRPr lang="pl-PL" sz="4400" b="1"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Cele zajęć</a:t>
            </a:r>
            <a:endParaRPr lang="pl-PL" dirty="0"/>
          </a:p>
        </p:txBody>
      </p:sp>
      <p:sp>
        <p:nvSpPr>
          <p:cNvPr id="3" name="Symbol zastępczy zawartości 2"/>
          <p:cNvSpPr>
            <a:spLocks noGrp="1"/>
          </p:cNvSpPr>
          <p:nvPr>
            <p:ph idx="1"/>
          </p:nvPr>
        </p:nvSpPr>
        <p:spPr/>
        <p:txBody>
          <a:bodyPr/>
          <a:lstStyle/>
          <a:p>
            <a:pPr lvl="0"/>
            <a:r>
              <a:rPr lang="pl-PL" dirty="0"/>
              <a:t>Zapoznanie z terminologią przemocy,</a:t>
            </a:r>
          </a:p>
          <a:p>
            <a:pPr lvl="0"/>
            <a:r>
              <a:rPr lang="pl-PL" dirty="0"/>
              <a:t>Omówienie faz przemocy,</a:t>
            </a:r>
          </a:p>
          <a:p>
            <a:pPr lvl="0"/>
            <a:r>
              <a:rPr lang="pl-PL" dirty="0"/>
              <a:t>Zapoznanie uczniów z rodzajami </a:t>
            </a:r>
            <a:r>
              <a:rPr lang="pl-PL" dirty="0" smtClean="0"/>
              <a:t/>
            </a:r>
            <a:br>
              <a:rPr lang="pl-PL" dirty="0" smtClean="0"/>
            </a:br>
            <a:r>
              <a:rPr lang="pl-PL" dirty="0" smtClean="0"/>
              <a:t>i </a:t>
            </a:r>
            <a:r>
              <a:rPr lang="pl-PL" dirty="0"/>
              <a:t>przejawami przemocy,</a:t>
            </a:r>
          </a:p>
          <a:p>
            <a:pPr lvl="0"/>
            <a:r>
              <a:rPr lang="pl-PL" dirty="0"/>
              <a:t>Uświadomienie skutków przemocy.</a:t>
            </a:r>
          </a:p>
          <a:p>
            <a:endParaRPr lang="pl-PL" dirty="0"/>
          </a:p>
        </p:txBody>
      </p:sp>
    </p:spTree>
    <p:extLst>
      <p:ext uri="{BB962C8B-B14F-4D97-AF65-F5344CB8AC3E}">
        <p14:creationId xmlns:p14="http://schemas.microsoft.com/office/powerpoint/2010/main" val="214992104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a:t>
            </a:r>
            <a:endParaRPr lang="pl-PL" dirty="0"/>
          </a:p>
        </p:txBody>
      </p:sp>
      <p:sp>
        <p:nvSpPr>
          <p:cNvPr id="3" name="Symbol zastępczy zawartości 2"/>
          <p:cNvSpPr>
            <a:spLocks noGrp="1"/>
          </p:cNvSpPr>
          <p:nvPr>
            <p:ph idx="1"/>
          </p:nvPr>
        </p:nvSpPr>
        <p:spPr/>
        <p:txBody>
          <a:bodyPr/>
          <a:lstStyle/>
          <a:p>
            <a:r>
              <a:rPr lang="pl-PL" dirty="0" smtClean="0"/>
              <a:t>Napisz proszę, czym jest przemoc, a czym agresja (czas 5 min.).</a:t>
            </a:r>
          </a:p>
          <a:p>
            <a:pPr marL="118872" indent="0">
              <a:buNone/>
            </a:pPr>
            <a:r>
              <a:rPr lang="pl-PL" dirty="0" smtClean="0"/>
              <a:t>    Lider grupy proszony jest o odczytanie       napisanych treści.</a:t>
            </a:r>
            <a:endParaRPr lang="pl-PL" dirty="0"/>
          </a:p>
        </p:txBody>
      </p:sp>
    </p:spTree>
    <p:extLst>
      <p:ext uri="{BB962C8B-B14F-4D97-AF65-F5344CB8AC3E}">
        <p14:creationId xmlns:p14="http://schemas.microsoft.com/office/powerpoint/2010/main" val="361994968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Przemoc</a:t>
            </a:r>
            <a:endParaRPr lang="pl-PL" dirty="0"/>
          </a:p>
        </p:txBody>
      </p:sp>
      <p:sp>
        <p:nvSpPr>
          <p:cNvPr id="3" name="Symbol zastępczy zawartości 2"/>
          <p:cNvSpPr>
            <a:spLocks noGrp="1"/>
          </p:cNvSpPr>
          <p:nvPr>
            <p:ph idx="1"/>
          </p:nvPr>
        </p:nvSpPr>
        <p:spPr/>
        <p:txBody>
          <a:bodyPr/>
          <a:lstStyle/>
          <a:p>
            <a:r>
              <a:rPr lang="pl-PL" dirty="0" smtClean="0"/>
              <a:t>Proces</a:t>
            </a:r>
          </a:p>
          <a:p>
            <a:r>
              <a:rPr lang="pl-PL" dirty="0" smtClean="0"/>
              <a:t>Przewaga sprawcy</a:t>
            </a:r>
          </a:p>
          <a:p>
            <a:r>
              <a:rPr lang="pl-PL" dirty="0" smtClean="0"/>
              <a:t>Długofalowość</a:t>
            </a:r>
          </a:p>
          <a:p>
            <a:r>
              <a:rPr lang="pl-PL" dirty="0" smtClean="0"/>
              <a:t>Usztywnione role</a:t>
            </a:r>
          </a:p>
          <a:p>
            <a:pPr>
              <a:buNone/>
            </a:pPr>
            <a:endParaRPr lang="pl-PL"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Fazy przemocy – </a:t>
            </a:r>
            <a:r>
              <a:rPr lang="pl-PL" sz="2800" dirty="0" smtClean="0"/>
              <a:t>Leonora Walker</a:t>
            </a:r>
            <a:endParaRPr lang="pl-PL" dirty="0"/>
          </a:p>
        </p:txBody>
      </p:sp>
      <p:pic>
        <p:nvPicPr>
          <p:cNvPr id="2050" name="Picture 2" descr="C:\Users\Gosia\Desktop\deszcz.jpg"/>
          <p:cNvPicPr>
            <a:picLocks noGrp="1" noChangeAspect="1" noChangeArrowheads="1"/>
          </p:cNvPicPr>
          <p:nvPr>
            <p:ph idx="1"/>
          </p:nvPr>
        </p:nvPicPr>
        <p:blipFill>
          <a:blip r:embed="rId2" cstate="print"/>
          <a:srcRect/>
          <a:stretch>
            <a:fillRect/>
          </a:stretch>
        </p:blipFill>
        <p:spPr bwMode="auto">
          <a:xfrm>
            <a:off x="3635895" y="2204864"/>
            <a:ext cx="1859685" cy="1584176"/>
          </a:xfrm>
          <a:prstGeom prst="rect">
            <a:avLst/>
          </a:prstGeom>
          <a:noFill/>
        </p:spPr>
      </p:pic>
      <p:pic>
        <p:nvPicPr>
          <p:cNvPr id="2051" name="Picture 3" descr="C:\Users\Gosia\Desktop\pioruny.jpg"/>
          <p:cNvPicPr>
            <a:picLocks noChangeAspect="1" noChangeArrowheads="1"/>
          </p:cNvPicPr>
          <p:nvPr/>
        </p:nvPicPr>
        <p:blipFill>
          <a:blip r:embed="rId3" cstate="print"/>
          <a:srcRect/>
          <a:stretch>
            <a:fillRect/>
          </a:stretch>
        </p:blipFill>
        <p:spPr bwMode="auto">
          <a:xfrm>
            <a:off x="5868144" y="3717032"/>
            <a:ext cx="1693723" cy="1793354"/>
          </a:xfrm>
          <a:prstGeom prst="rect">
            <a:avLst/>
          </a:prstGeom>
          <a:noFill/>
        </p:spPr>
      </p:pic>
      <p:pic>
        <p:nvPicPr>
          <p:cNvPr id="2052" name="Picture 4" descr="C:\Users\Gosia\Desktop\slonce.jpg"/>
          <p:cNvPicPr>
            <a:picLocks noChangeAspect="1" noChangeArrowheads="1"/>
          </p:cNvPicPr>
          <p:nvPr/>
        </p:nvPicPr>
        <p:blipFill>
          <a:blip r:embed="rId4" cstate="print"/>
          <a:srcRect/>
          <a:stretch>
            <a:fillRect/>
          </a:stretch>
        </p:blipFill>
        <p:spPr bwMode="auto">
          <a:xfrm>
            <a:off x="971600" y="3717032"/>
            <a:ext cx="1816596" cy="1816596"/>
          </a:xfrm>
          <a:prstGeom prst="rect">
            <a:avLst/>
          </a:prstGeom>
          <a:noFill/>
        </p:spPr>
      </p:pic>
      <p:sp>
        <p:nvSpPr>
          <p:cNvPr id="7" name="Prostokąt 6"/>
          <p:cNvSpPr/>
          <p:nvPr/>
        </p:nvSpPr>
        <p:spPr>
          <a:xfrm>
            <a:off x="5364088" y="2060848"/>
            <a:ext cx="2520242" cy="369332"/>
          </a:xfrm>
          <a:prstGeom prst="rect">
            <a:avLst/>
          </a:prstGeom>
        </p:spPr>
        <p:txBody>
          <a:bodyPr wrap="none">
            <a:spAutoFit/>
          </a:bodyPr>
          <a:lstStyle/>
          <a:p>
            <a:pPr>
              <a:buNone/>
            </a:pPr>
            <a:r>
              <a:rPr lang="pl-PL" dirty="0" smtClean="0"/>
              <a:t>Faza narastania napięcia</a:t>
            </a:r>
          </a:p>
        </p:txBody>
      </p:sp>
      <p:sp>
        <p:nvSpPr>
          <p:cNvPr id="8" name="Prostokąt 7"/>
          <p:cNvSpPr/>
          <p:nvPr/>
        </p:nvSpPr>
        <p:spPr>
          <a:xfrm>
            <a:off x="6372200" y="5877272"/>
            <a:ext cx="2212465" cy="369332"/>
          </a:xfrm>
          <a:prstGeom prst="rect">
            <a:avLst/>
          </a:prstGeom>
        </p:spPr>
        <p:txBody>
          <a:bodyPr wrap="none">
            <a:spAutoFit/>
          </a:bodyPr>
          <a:lstStyle/>
          <a:p>
            <a:pPr>
              <a:buNone/>
            </a:pPr>
            <a:r>
              <a:rPr lang="pl-PL" dirty="0" smtClean="0"/>
              <a:t>Faza ostrej przemocy</a:t>
            </a:r>
          </a:p>
        </p:txBody>
      </p:sp>
      <p:sp>
        <p:nvSpPr>
          <p:cNvPr id="9" name="Prostokąt 8"/>
          <p:cNvSpPr/>
          <p:nvPr/>
        </p:nvSpPr>
        <p:spPr>
          <a:xfrm>
            <a:off x="467544" y="5229200"/>
            <a:ext cx="2698175" cy="369332"/>
          </a:xfrm>
          <a:prstGeom prst="rect">
            <a:avLst/>
          </a:prstGeom>
        </p:spPr>
        <p:txBody>
          <a:bodyPr wrap="none">
            <a:spAutoFit/>
          </a:bodyPr>
          <a:lstStyle/>
          <a:p>
            <a:pPr>
              <a:buNone/>
            </a:pPr>
            <a:r>
              <a:rPr lang="pl-PL" dirty="0" smtClean="0"/>
              <a:t>Faza miodowego miesiąca</a:t>
            </a:r>
          </a:p>
        </p:txBody>
      </p:sp>
      <p:cxnSp>
        <p:nvCxnSpPr>
          <p:cNvPr id="11" name="Łącznik prosty ze strzałką 10"/>
          <p:cNvCxnSpPr>
            <a:stCxn id="2050" idx="3"/>
          </p:cNvCxnSpPr>
          <p:nvPr/>
        </p:nvCxnSpPr>
        <p:spPr>
          <a:xfrm>
            <a:off x="5495580" y="2996952"/>
            <a:ext cx="73260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p:nvPr/>
        </p:nvCxnSpPr>
        <p:spPr>
          <a:xfrm flipH="1" flipV="1">
            <a:off x="3059832" y="4725144"/>
            <a:ext cx="273630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p:nvPr/>
        </p:nvCxnSpPr>
        <p:spPr>
          <a:xfrm flipV="1">
            <a:off x="2483768" y="2996952"/>
            <a:ext cx="86409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zawartości 7"/>
          <p:cNvSpPr>
            <a:spLocks noGrp="1"/>
          </p:cNvSpPr>
          <p:nvPr>
            <p:ph idx="1"/>
          </p:nvPr>
        </p:nvSpPr>
        <p:spPr/>
        <p:txBody>
          <a:bodyPr>
            <a:normAutofit/>
          </a:bodyPr>
          <a:lstStyle/>
          <a:p>
            <a:pPr>
              <a:buNone/>
            </a:pPr>
            <a:r>
              <a:rPr lang="pl-PL" dirty="0" smtClean="0"/>
              <a:t>Faza narastania napięcia</a:t>
            </a:r>
          </a:p>
          <a:p>
            <a:pPr>
              <a:buNone/>
            </a:pPr>
            <a:endParaRPr lang="pl-PL" dirty="0" smtClean="0"/>
          </a:p>
          <a:p>
            <a:r>
              <a:rPr lang="pl-PL" sz="3000" dirty="0" smtClean="0"/>
              <a:t>„</a:t>
            </a:r>
            <a:r>
              <a:rPr lang="pl-PL" sz="2000" dirty="0" smtClean="0"/>
              <a:t>Dlaczego te gazety leżą tu na stole? Ile razy mam Ci powtarzać, że nie tu jest ich miejsce. Ale oczywiście Ty jesteś taka głupia, że nawet takiej prostej rzeczy nie potrafisz dobrze zrobić. No tak, ale czego można spodziewać się po takiej jak Ty. Sprzątaj to natychmiast, bo jak nie to popamiętasz” </a:t>
            </a:r>
          </a:p>
          <a:p>
            <a:endParaRPr lang="pl-PL" sz="2000" dirty="0" smtClean="0"/>
          </a:p>
          <a:p>
            <a:r>
              <a:rPr lang="pl-PL" sz="2000" dirty="0" smtClean="0"/>
              <a:t>„Dobrze, proszę Cię uspokój się już, nie krzycz. Co sobie o nas sąsiedzi pomyślą. A te gazety już sprzątam. Zobacz już ich nie ma. Przepraszam Cię. A teraz na zgodę zrobię dla Ciebie pyszny obiad”</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additive="base">
                                        <p:cTn id="7" dur="2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anim calcmode="lin" valueType="num">
                                      <p:cBhvr additive="base">
                                        <p:cTn id="13" dur="20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r>
              <a:rPr lang="pl-PL" dirty="0" smtClean="0"/>
              <a:t>Faza ostrej przemocy</a:t>
            </a:r>
          </a:p>
          <a:p>
            <a:endParaRPr lang="pl-PL" dirty="0" smtClean="0"/>
          </a:p>
          <a:p>
            <a:r>
              <a:rPr lang="pl-PL" sz="2800" dirty="0" smtClean="0"/>
              <a:t>Narastające napięcie w partnerze znajduje upust. Dochodzi do eksplozji zachowań agresywnych np.:</a:t>
            </a:r>
          </a:p>
          <a:p>
            <a:pPr>
              <a:buNone/>
            </a:pPr>
            <a:endParaRPr lang="pl-PL" dirty="0" smtClean="0"/>
          </a:p>
          <a:p>
            <a:pPr>
              <a:buNone/>
            </a:pPr>
            <a:r>
              <a:rPr lang="pl-PL" i="1" dirty="0" smtClean="0"/>
              <a:t>bicie pięściami i przedmiotami, kopanie, duszenie</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r>
              <a:rPr lang="pl-PL" dirty="0" smtClean="0"/>
              <a:t>Faza miodowego miesiąca</a:t>
            </a:r>
          </a:p>
          <a:p>
            <a:pPr>
              <a:buNone/>
            </a:pPr>
            <a:endParaRPr lang="pl-PL" dirty="0" smtClean="0"/>
          </a:p>
          <a:p>
            <a:r>
              <a:rPr lang="pl-PL" sz="2800" dirty="0" smtClean="0"/>
              <a:t>Silny wpływ na pozostanie osoby doznającej przemocy w związku.</a:t>
            </a:r>
          </a:p>
          <a:p>
            <a:r>
              <a:rPr lang="pl-PL" sz="2800" dirty="0" smtClean="0"/>
              <a:t>Może trwać przez wiele lat.</a:t>
            </a:r>
            <a:endParaRPr lang="pl-PL" sz="28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a:t>
            </a:r>
            <a:endParaRPr lang="pl-PL" dirty="0"/>
          </a:p>
        </p:txBody>
      </p:sp>
      <p:sp>
        <p:nvSpPr>
          <p:cNvPr id="3" name="Symbol zastępczy zawartości 2"/>
          <p:cNvSpPr>
            <a:spLocks noGrp="1"/>
          </p:cNvSpPr>
          <p:nvPr>
            <p:ph idx="1"/>
          </p:nvPr>
        </p:nvSpPr>
        <p:spPr/>
        <p:txBody>
          <a:bodyPr/>
          <a:lstStyle/>
          <a:p>
            <a:r>
              <a:rPr lang="pl-PL" dirty="0" smtClean="0"/>
              <a:t>Proszę o napisanie jakie są rodzaje przemocy i czym się charakteryzują. Lider grupy proszony jest o zaprezentowanie opracowanych informacji.</a:t>
            </a:r>
            <a:endParaRPr lang="pl-PL" dirty="0"/>
          </a:p>
        </p:txBody>
      </p:sp>
    </p:spTree>
    <p:extLst>
      <p:ext uri="{BB962C8B-B14F-4D97-AF65-F5344CB8AC3E}">
        <p14:creationId xmlns:p14="http://schemas.microsoft.com/office/powerpoint/2010/main" val="2799359863"/>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ł">
  <a:themeElements>
    <a:clrScheme name="Moduł">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ł">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404</TotalTime>
  <Words>570</Words>
  <Application>Microsoft Office PowerPoint</Application>
  <PresentationFormat>Pokaz na ekranie (4:3)</PresentationFormat>
  <Paragraphs>109</Paragraphs>
  <Slides>19</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19</vt:i4>
      </vt:variant>
    </vt:vector>
  </HeadingPairs>
  <TitlesOfParts>
    <vt:vector size="25" baseType="lpstr">
      <vt:lpstr>Arial</vt:lpstr>
      <vt:lpstr>Corbel</vt:lpstr>
      <vt:lpstr>Wingdings</vt:lpstr>
      <vt:lpstr>Wingdings 2</vt:lpstr>
      <vt:lpstr>Wingdings 3</vt:lpstr>
      <vt:lpstr>Moduł</vt:lpstr>
      <vt:lpstr>„Słowa ranią na całe życie” </vt:lpstr>
      <vt:lpstr>Cele zajęć</vt:lpstr>
      <vt:lpstr>Zadanie</vt:lpstr>
      <vt:lpstr>Przemoc</vt:lpstr>
      <vt:lpstr>Fazy przemocy – Leonora Walker</vt:lpstr>
      <vt:lpstr>Prezentacja programu PowerPoint</vt:lpstr>
      <vt:lpstr>Prezentacja programu PowerPoint</vt:lpstr>
      <vt:lpstr>Prezentacja programu PowerPoint</vt:lpstr>
      <vt:lpstr>Zadanie</vt:lpstr>
      <vt:lpstr>Formy przemocy</vt:lpstr>
      <vt:lpstr>CZYNNIKI SPRZYJAJĄCE STOSOWANIU PRZEMOCY</vt:lpstr>
      <vt:lpstr>KONSEKWENCJE DLA OFIAR PRZEMOCY</vt:lpstr>
      <vt:lpstr>Prezentacja programu PowerPoint</vt:lpstr>
      <vt:lpstr>CYBERPRZEMOC.  Typologia przemocy elektronicznej.</vt:lpstr>
      <vt:lpstr>Reagowanie na przemoc</vt:lpstr>
      <vt:lpstr>Co powinna zrobić osoba doznająca przemocy w rodzinie?</vt:lpstr>
      <vt:lpstr>Prezentacja programu PowerPoint</vt:lpstr>
      <vt:lpstr>ZAPAMIĘTAJ!</vt:lpstr>
      <vt:lpstr>ZAPAMIĘTAJ!</vt:lpstr>
    </vt:vector>
  </TitlesOfParts>
  <Company>Uniwersytet Kardynała Stefana Wyszyńskiego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Profilaktyka przeciwdziałania przemocy rówieśniczej i cyberprzemocy.</dc:title>
  <dc:creator>m.bajorek</dc:creator>
  <cp:lastModifiedBy>Gosia</cp:lastModifiedBy>
  <cp:revision>93</cp:revision>
  <dcterms:created xsi:type="dcterms:W3CDTF">2017-04-06T11:26:09Z</dcterms:created>
  <dcterms:modified xsi:type="dcterms:W3CDTF">2020-03-16T15:19:55Z</dcterms:modified>
</cp:coreProperties>
</file>