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56" r:id="rId5"/>
    <p:sldId id="257" r:id="rId6"/>
    <p:sldId id="319" r:id="rId7"/>
    <p:sldId id="294" r:id="rId8"/>
    <p:sldId id="299" r:id="rId9"/>
    <p:sldId id="316" r:id="rId10"/>
    <p:sldId id="295" r:id="rId11"/>
    <p:sldId id="265" r:id="rId12"/>
    <p:sldId id="327" r:id="rId13"/>
    <p:sldId id="296" r:id="rId14"/>
    <p:sldId id="328" r:id="rId15"/>
    <p:sldId id="329" r:id="rId16"/>
    <p:sldId id="297" r:id="rId17"/>
    <p:sldId id="298" r:id="rId18"/>
    <p:sldId id="330" r:id="rId19"/>
    <p:sldId id="322" r:id="rId20"/>
    <p:sldId id="323" r:id="rId21"/>
    <p:sldId id="291" r:id="rId22"/>
    <p:sldId id="312" r:id="rId23"/>
    <p:sldId id="313" r:id="rId24"/>
    <p:sldId id="314" r:id="rId25"/>
    <p:sldId id="315" r:id="rId26"/>
    <p:sldId id="292" r:id="rId27"/>
    <p:sldId id="300" r:id="rId28"/>
    <p:sldId id="336" r:id="rId29"/>
    <p:sldId id="331" r:id="rId30"/>
    <p:sldId id="301" r:id="rId31"/>
    <p:sldId id="332" r:id="rId32"/>
    <p:sldId id="333" r:id="rId33"/>
    <p:sldId id="334" r:id="rId34"/>
    <p:sldId id="335" r:id="rId35"/>
    <p:sldId id="303" r:id="rId36"/>
    <p:sldId id="306" r:id="rId37"/>
    <p:sldId id="307" r:id="rId38"/>
    <p:sldId id="309" r:id="rId39"/>
    <p:sldId id="308" r:id="rId40"/>
    <p:sldId id="310" r:id="rId41"/>
    <p:sldId id="311" r:id="rId42"/>
    <p:sldId id="302" r:id="rId43"/>
    <p:sldId id="304" r:id="rId44"/>
    <p:sldId id="305" r:id="rId45"/>
    <p:sldId id="324" r:id="rId46"/>
    <p:sldId id="326" r:id="rId47"/>
    <p:sldId id="325" r:id="rId48"/>
    <p:sldId id="321" r:id="rId49"/>
    <p:sldId id="337" r:id="rId50"/>
    <p:sldId id="338" r:id="rId51"/>
    <p:sldId id="339" r:id="rId52"/>
    <p:sldId id="31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3DAE6BD-7051-4A3D-9617-AC322E88ED4F}">
          <p14:sldIdLst>
            <p14:sldId id="256"/>
            <p14:sldId id="257"/>
            <p14:sldId id="319"/>
            <p14:sldId id="294"/>
            <p14:sldId id="299"/>
            <p14:sldId id="316"/>
            <p14:sldId id="295"/>
            <p14:sldId id="265"/>
            <p14:sldId id="327"/>
            <p14:sldId id="296"/>
            <p14:sldId id="328"/>
            <p14:sldId id="329"/>
            <p14:sldId id="297"/>
            <p14:sldId id="298"/>
            <p14:sldId id="330"/>
            <p14:sldId id="322"/>
            <p14:sldId id="323"/>
            <p14:sldId id="291"/>
            <p14:sldId id="312"/>
            <p14:sldId id="313"/>
            <p14:sldId id="314"/>
            <p14:sldId id="315"/>
            <p14:sldId id="292"/>
            <p14:sldId id="300"/>
            <p14:sldId id="336"/>
            <p14:sldId id="331"/>
            <p14:sldId id="301"/>
            <p14:sldId id="332"/>
            <p14:sldId id="333"/>
            <p14:sldId id="334"/>
            <p14:sldId id="335"/>
            <p14:sldId id="303"/>
            <p14:sldId id="306"/>
            <p14:sldId id="307"/>
            <p14:sldId id="309"/>
            <p14:sldId id="308"/>
            <p14:sldId id="310"/>
            <p14:sldId id="311"/>
            <p14:sldId id="302"/>
            <p14:sldId id="304"/>
            <p14:sldId id="305"/>
            <p14:sldId id="324"/>
            <p14:sldId id="326"/>
            <p14:sldId id="325"/>
            <p14:sldId id="321"/>
            <p14:sldId id="337"/>
            <p14:sldId id="338"/>
            <p14:sldId id="339"/>
            <p14:sldId id="318"/>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6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E9460-10E8-791D-5580-37264B1CD9F9}" v="1" dt="2019-07-10T10:51:36.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6374" autoAdjust="0"/>
  </p:normalViewPr>
  <p:slideViewPr>
    <p:cSldViewPr snapToGrid="0">
      <p:cViewPr varScale="1">
        <p:scale>
          <a:sx n="73" d="100"/>
          <a:sy n="73" d="100"/>
        </p:scale>
        <p:origin x="-58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Edgoose" userId="S::chris.edgoose@bellenglish.com::945a4910-b5b5-412b-9dc4-3a160c63a32b" providerId="AD" clId="Web-{9DAE9460-10E8-791D-5580-37264B1CD9F9}"/>
    <pc:docChg chg="modSld">
      <pc:chgData name="Chris Edgoose" userId="S::chris.edgoose@bellenglish.com::945a4910-b5b5-412b-9dc4-3a160c63a32b" providerId="AD" clId="Web-{9DAE9460-10E8-791D-5580-37264B1CD9F9}" dt="2019-07-10T11:09:19.323" v="172" actId="20577"/>
      <pc:docMkLst>
        <pc:docMk/>
      </pc:docMkLst>
      <pc:sldChg chg="modSp">
        <pc:chgData name="Chris Edgoose" userId="S::chris.edgoose@bellenglish.com::945a4910-b5b5-412b-9dc4-3a160c63a32b" providerId="AD" clId="Web-{9DAE9460-10E8-791D-5580-37264B1CD9F9}" dt="2019-07-10T11:01:19.212" v="141" actId="20577"/>
        <pc:sldMkLst>
          <pc:docMk/>
          <pc:sldMk cId="3498015474" sldId="292"/>
        </pc:sldMkLst>
        <pc:spChg chg="mod">
          <ac:chgData name="Chris Edgoose" userId="S::chris.edgoose@bellenglish.com::945a4910-b5b5-412b-9dc4-3a160c63a32b" providerId="AD" clId="Web-{9DAE9460-10E8-791D-5580-37264B1CD9F9}" dt="2019-07-10T11:01:19.212" v="141" actId="20577"/>
          <ac:spMkLst>
            <pc:docMk/>
            <pc:sldMk cId="3498015474" sldId="292"/>
            <ac:spMk id="3" creationId="{B68B4063-250D-4904-ACA8-360067CD4AD3}"/>
          </ac:spMkLst>
        </pc:spChg>
      </pc:sldChg>
      <pc:sldChg chg="modSp">
        <pc:chgData name="Chris Edgoose" userId="S::chris.edgoose@bellenglish.com::945a4910-b5b5-412b-9dc4-3a160c63a32b" providerId="AD" clId="Web-{9DAE9460-10E8-791D-5580-37264B1CD9F9}" dt="2019-07-10T10:54:14.367" v="62" actId="20577"/>
        <pc:sldMkLst>
          <pc:docMk/>
          <pc:sldMk cId="1613697724" sldId="321"/>
        </pc:sldMkLst>
        <pc:spChg chg="mod">
          <ac:chgData name="Chris Edgoose" userId="S::chris.edgoose@bellenglish.com::945a4910-b5b5-412b-9dc4-3a160c63a32b" providerId="AD" clId="Web-{9DAE9460-10E8-791D-5580-37264B1CD9F9}" dt="2019-07-10T10:53:30.289" v="59" actId="1076"/>
          <ac:spMkLst>
            <pc:docMk/>
            <pc:sldMk cId="1613697724" sldId="321"/>
            <ac:spMk id="3" creationId="{8FDB0212-D380-43BD-9C1B-4FED4EF6E568}"/>
          </ac:spMkLst>
        </pc:spChg>
        <pc:spChg chg="mod">
          <ac:chgData name="Chris Edgoose" userId="S::chris.edgoose@bellenglish.com::945a4910-b5b5-412b-9dc4-3a160c63a32b" providerId="AD" clId="Web-{9DAE9460-10E8-791D-5580-37264B1CD9F9}" dt="2019-07-10T10:54:14.367" v="62" actId="20577"/>
          <ac:spMkLst>
            <pc:docMk/>
            <pc:sldMk cId="1613697724" sldId="321"/>
            <ac:spMk id="5" creationId="{A94F7E84-A9E8-4FAE-9A43-EB0C0820C36A}"/>
          </ac:spMkLst>
        </pc:spChg>
        <pc:spChg chg="mod">
          <ac:chgData name="Chris Edgoose" userId="S::chris.edgoose@bellenglish.com::945a4910-b5b5-412b-9dc4-3a160c63a32b" providerId="AD" clId="Web-{9DAE9460-10E8-791D-5580-37264B1CD9F9}" dt="2019-07-10T10:53:38.258" v="61" actId="1076"/>
          <ac:spMkLst>
            <pc:docMk/>
            <pc:sldMk cId="1613697724" sldId="321"/>
            <ac:spMk id="6" creationId="{78C9517D-535A-491F-B6A5-F34F2F14B70B}"/>
          </ac:spMkLst>
        </pc:spChg>
      </pc:sldChg>
      <pc:sldChg chg="modSp">
        <pc:chgData name="Chris Edgoose" userId="S::chris.edgoose@bellenglish.com::945a4910-b5b5-412b-9dc4-3a160c63a32b" providerId="AD" clId="Web-{9DAE9460-10E8-791D-5580-37264B1CD9F9}" dt="2019-07-10T11:09:19.323" v="171" actId="20577"/>
        <pc:sldMkLst>
          <pc:docMk/>
          <pc:sldMk cId="476678474" sldId="324"/>
        </pc:sldMkLst>
        <pc:spChg chg="mod">
          <ac:chgData name="Chris Edgoose" userId="S::chris.edgoose@bellenglish.com::945a4910-b5b5-412b-9dc4-3a160c63a32b" providerId="AD" clId="Web-{9DAE9460-10E8-791D-5580-37264B1CD9F9}" dt="2019-07-10T11:09:19.323" v="171" actId="20577"/>
          <ac:spMkLst>
            <pc:docMk/>
            <pc:sldMk cId="476678474" sldId="324"/>
            <ac:spMk id="7" creationId="{6B2BC426-5D59-45F8-B014-BF61D0AD7A76}"/>
          </ac:spMkLst>
        </pc:spChg>
      </pc:sldChg>
      <pc:sldChg chg="modSp">
        <pc:chgData name="Chris Edgoose" userId="S::chris.edgoose@bellenglish.com::945a4910-b5b5-412b-9dc4-3a160c63a32b" providerId="AD" clId="Web-{9DAE9460-10E8-791D-5580-37264B1CD9F9}" dt="2019-07-10T10:43:23.850" v="0" actId="20577"/>
        <pc:sldMkLst>
          <pc:docMk/>
          <pc:sldMk cId="3332618801" sldId="329"/>
        </pc:sldMkLst>
        <pc:spChg chg="mod">
          <ac:chgData name="Chris Edgoose" userId="S::chris.edgoose@bellenglish.com::945a4910-b5b5-412b-9dc4-3a160c63a32b" providerId="AD" clId="Web-{9DAE9460-10E8-791D-5580-37264B1CD9F9}" dt="2019-07-10T10:43:23.850" v="0" actId="20577"/>
          <ac:spMkLst>
            <pc:docMk/>
            <pc:sldMk cId="3332618801" sldId="329"/>
            <ac:spMk id="11" creationId="{2059529C-FE47-4A19-B17F-49C21F5C8B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310B250-21A3-4196-B970-E8D9545A24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92AAC21-3E0B-4600-A2BC-304495CE6B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84B956-A7DC-4915-AD52-6AACAAF48831}" type="datetimeFigureOut">
              <a:rPr lang="en-US" smtClean="0"/>
              <a:pPr/>
              <a:t>9/14/2019</a:t>
            </a:fld>
            <a:endParaRPr lang="en-US"/>
          </a:p>
        </p:txBody>
      </p:sp>
      <p:sp>
        <p:nvSpPr>
          <p:cNvPr id="4" name="Footer Placeholder 3">
            <a:extLst>
              <a:ext uri="{FF2B5EF4-FFF2-40B4-BE49-F238E27FC236}">
                <a16:creationId xmlns:a16="http://schemas.microsoft.com/office/drawing/2014/main" xmlns="" id="{09EE5DFC-CE78-4C28-8B02-F430FC549B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B1985E9-E86B-4F92-BE42-ACD7EA8DBB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A7940-2B72-4FF3-A76F-BFDBD8D867EB}" type="slidenum">
              <a:rPr lang="en-US" smtClean="0"/>
              <a:pPr/>
              <a:t>‹#›</a:t>
            </a:fld>
            <a:endParaRPr lang="en-US"/>
          </a:p>
        </p:txBody>
      </p:sp>
    </p:spTree>
    <p:extLst>
      <p:ext uri="{BB962C8B-B14F-4D97-AF65-F5344CB8AC3E}">
        <p14:creationId xmlns:p14="http://schemas.microsoft.com/office/powerpoint/2010/main" xmlns="" val="71938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D2E5A-5808-4688-A968-BE563547CBC8}" type="datetimeFigureOut">
              <a:rPr lang="en-GB" smtClean="0"/>
              <a:pPr/>
              <a:t>14/09/2019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D5F77-AB85-4170-B67E-AFE0BC8FDA8E}" type="slidenum">
              <a:rPr lang="en-GB" smtClean="0"/>
              <a:pPr/>
              <a:t>‹#›</a:t>
            </a:fld>
            <a:endParaRPr lang="en-GB"/>
          </a:p>
        </p:txBody>
      </p:sp>
    </p:spTree>
    <p:extLst>
      <p:ext uri="{BB962C8B-B14F-4D97-AF65-F5344CB8AC3E}">
        <p14:creationId xmlns:p14="http://schemas.microsoft.com/office/powerpoint/2010/main" xmlns="" val="139791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Helen Timperley and John Hattie meta data highlighted yesterday by </a:t>
            </a:r>
            <a:r>
              <a:rPr lang="en-GB" dirty="0" err="1"/>
              <a:t>Grzegorz</a:t>
            </a:r>
            <a:r>
              <a:rPr lang="en-GB" dirty="0"/>
              <a:t> </a:t>
            </a:r>
            <a:r>
              <a:rPr lang="en-GB" dirty="0" err="1"/>
              <a:t>Spiewak</a:t>
            </a:r>
            <a:r>
              <a:rPr lang="en-GB" dirty="0"/>
              <a:t> (</a:t>
            </a:r>
            <a:r>
              <a:rPr lang="en-GB" dirty="0" err="1"/>
              <a:t>gregorsh</a:t>
            </a:r>
            <a:r>
              <a:rPr lang="en-GB" dirty="0"/>
              <a:t> </a:t>
            </a:r>
            <a:r>
              <a:rPr lang="en-GB" dirty="0" err="1"/>
              <a:t>speevak</a:t>
            </a:r>
            <a:r>
              <a:rPr lang="en-GB" dirty="0"/>
              <a:t>) in his talk “A new science of effectiveness” – </a:t>
            </a:r>
          </a:p>
          <a:p>
            <a:r>
              <a:rPr lang="en-GB" dirty="0"/>
              <a:t>We as teachers are feedback givers.</a:t>
            </a:r>
          </a:p>
          <a:p>
            <a:r>
              <a:rPr lang="en-GB" dirty="0"/>
              <a:t>Nobody ever told me what it was.</a:t>
            </a:r>
          </a:p>
          <a:p>
            <a:r>
              <a:rPr lang="en-GB" dirty="0"/>
              <a:t>It’s a big wide word like nice or god.</a:t>
            </a:r>
          </a:p>
          <a:p>
            <a:r>
              <a:rPr lang="en-GB" dirty="0"/>
              <a:t>Are we all talking about the same thing?</a:t>
            </a:r>
          </a:p>
          <a:p>
            <a:r>
              <a:rPr lang="en-GB" dirty="0"/>
              <a:t>In QAs I’m not so sure.</a:t>
            </a:r>
          </a:p>
          <a:p>
            <a:r>
              <a:rPr lang="en-GB" dirty="0"/>
              <a:t>THIS TALK IS A JOURNEY THROUGH THE DEFINITIONS – I WANT TO TRY AND SHOW YOU THE JOURNEY I WENT ON WHEN I STARTED TO ASK WHAT FEEDBACK IS.</a:t>
            </a:r>
          </a:p>
          <a:p>
            <a:r>
              <a:rPr lang="en-GB" dirty="0"/>
              <a:t>Its quite heavy on the quotes – there are going to be a lot of words on the screen - so be ready to take photos because you might need to cogitate later.</a:t>
            </a:r>
          </a:p>
        </p:txBody>
      </p:sp>
      <p:sp>
        <p:nvSpPr>
          <p:cNvPr id="4" name="Slide Number Placeholder 3"/>
          <p:cNvSpPr>
            <a:spLocks noGrp="1"/>
          </p:cNvSpPr>
          <p:nvPr>
            <p:ph type="sldNum" sz="quarter" idx="10"/>
          </p:nvPr>
        </p:nvSpPr>
        <p:spPr/>
        <p:txBody>
          <a:bodyPr/>
          <a:lstStyle/>
          <a:p>
            <a:fld id="{C31F29AC-2B67-A747-8B11-C3C274384575}" type="slidenum">
              <a:rPr lang="en-US" smtClean="0"/>
              <a:pPr/>
              <a:t>3</a:t>
            </a:fld>
            <a:endParaRPr lang="en-US"/>
          </a:p>
        </p:txBody>
      </p:sp>
    </p:spTree>
    <p:extLst>
      <p:ext uri="{BB962C8B-B14F-4D97-AF65-F5344CB8AC3E}">
        <p14:creationId xmlns:p14="http://schemas.microsoft.com/office/powerpoint/2010/main" xmlns="" val="274381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 help improve, and help plan - now this is more useful.</a:t>
            </a:r>
          </a:p>
          <a:p>
            <a:endParaRPr lang="en-GB" dirty="0"/>
          </a:p>
          <a:p>
            <a:r>
              <a:rPr lang="en-GB" dirty="0"/>
              <a:t>Feedback is always supposed to help learning isn’t it? Does anyone give feedback to hinder learning? That’s not a teaching strategy I know.</a:t>
            </a:r>
          </a:p>
          <a:p>
            <a:endParaRPr lang="en-GB" dirty="0"/>
          </a:p>
          <a:p>
            <a:r>
              <a:rPr lang="en-GB" dirty="0"/>
              <a:t>And helping is always forward looking, isn’t it. You can’t help someone do something in the past. If they’ve done it, they’ve done it. But you can help them for next time.</a:t>
            </a:r>
          </a:p>
          <a:p>
            <a:endParaRPr lang="en-GB" dirty="0"/>
          </a:p>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12</a:t>
            </a:fld>
            <a:endParaRPr lang="en-US"/>
          </a:p>
        </p:txBody>
      </p:sp>
    </p:spTree>
    <p:extLst>
      <p:ext uri="{BB962C8B-B14F-4D97-AF65-F5344CB8AC3E}">
        <p14:creationId xmlns:p14="http://schemas.microsoft.com/office/powerpoint/2010/main" xmlns="" val="129474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quote from The Power of Feedback based on their synthesis of research data.</a:t>
            </a:r>
          </a:p>
          <a:p>
            <a:endParaRPr lang="en-GB" dirty="0"/>
          </a:p>
          <a:p>
            <a:r>
              <a:rPr lang="en-GB" dirty="0"/>
              <a:t>We could argue that “regarding aspects” is a bit watery. I prefer “help, but they go on…</a:t>
            </a:r>
          </a:p>
        </p:txBody>
      </p:sp>
      <p:sp>
        <p:nvSpPr>
          <p:cNvPr id="4" name="Slide Number Placeholder 3"/>
          <p:cNvSpPr>
            <a:spLocks noGrp="1"/>
          </p:cNvSpPr>
          <p:nvPr>
            <p:ph type="sldNum" sz="quarter" idx="10"/>
          </p:nvPr>
        </p:nvSpPr>
        <p:spPr/>
        <p:txBody>
          <a:bodyPr/>
          <a:lstStyle/>
          <a:p>
            <a:fld id="{C31F29AC-2B67-A747-8B11-C3C274384575}" type="slidenum">
              <a:rPr lang="en-US" smtClean="0"/>
              <a:pPr/>
              <a:t>13</a:t>
            </a:fld>
            <a:endParaRPr lang="en-US"/>
          </a:p>
        </p:txBody>
      </p:sp>
    </p:spTree>
    <p:extLst>
      <p:ext uri="{BB962C8B-B14F-4D97-AF65-F5344CB8AC3E}">
        <p14:creationId xmlns:p14="http://schemas.microsoft.com/office/powerpoint/2010/main" xmlns="" val="274884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14</a:t>
            </a:fld>
            <a:endParaRPr lang="en-US"/>
          </a:p>
        </p:txBody>
      </p:sp>
    </p:spTree>
    <p:extLst>
      <p:ext uri="{BB962C8B-B14F-4D97-AF65-F5344CB8AC3E}">
        <p14:creationId xmlns:p14="http://schemas.microsoft.com/office/powerpoint/2010/main" xmlns="" val="260169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we’re getting somewhere.</a:t>
            </a:r>
          </a:p>
          <a:p>
            <a:endParaRPr lang="en-GB" dirty="0"/>
          </a:p>
          <a:p>
            <a:r>
              <a:rPr lang="en-GB" dirty="0"/>
              <a:t>The main purpose – so we’re defining feedback in terms of the reason we do it. Why do you give feedback?</a:t>
            </a:r>
          </a:p>
          <a:p>
            <a:endParaRPr lang="en-GB" dirty="0"/>
          </a:p>
          <a:p>
            <a:r>
              <a:rPr lang="en-GB" dirty="0"/>
              <a:t>In order to</a:t>
            </a:r>
          </a:p>
          <a:p>
            <a:endParaRPr lang="en-GB" dirty="0"/>
          </a:p>
          <a:p>
            <a:r>
              <a:rPr lang="en-GB" dirty="0"/>
              <a:t>Reduce discrepancies between current …and goal.</a:t>
            </a:r>
          </a:p>
          <a:p>
            <a:endParaRPr lang="en-GB" dirty="0"/>
          </a:p>
          <a:p>
            <a:r>
              <a:rPr lang="en-GB" dirty="0"/>
              <a:t>So this is not just “help”, this is go from here, to here. You are here, you need to be here. Let’s reduce the discrepancy.</a:t>
            </a:r>
          </a:p>
        </p:txBody>
      </p:sp>
      <p:sp>
        <p:nvSpPr>
          <p:cNvPr id="4" name="Slide Number Placeholder 3"/>
          <p:cNvSpPr>
            <a:spLocks noGrp="1"/>
          </p:cNvSpPr>
          <p:nvPr>
            <p:ph type="sldNum" sz="quarter" idx="10"/>
          </p:nvPr>
        </p:nvSpPr>
        <p:spPr/>
        <p:txBody>
          <a:bodyPr/>
          <a:lstStyle/>
          <a:p>
            <a:fld id="{C31F29AC-2B67-A747-8B11-C3C274384575}" type="slidenum">
              <a:rPr lang="en-US" smtClean="0"/>
              <a:pPr/>
              <a:t>15</a:t>
            </a:fld>
            <a:endParaRPr lang="en-US"/>
          </a:p>
        </p:txBody>
      </p:sp>
    </p:spTree>
    <p:extLst>
      <p:ext uri="{BB962C8B-B14F-4D97-AF65-F5344CB8AC3E}">
        <p14:creationId xmlns:p14="http://schemas.microsoft.com/office/powerpoint/2010/main" xmlns="" val="21959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go back to the types of feedback from before.</a:t>
            </a:r>
          </a:p>
          <a:p>
            <a:endParaRPr lang="en-GB" dirty="0"/>
          </a:p>
          <a:p>
            <a:r>
              <a:rPr lang="en-GB" dirty="0"/>
              <a:t>WITH YOUR PARTNER PLEASE DECIDE WHETHER ALL OF THESE REMAINING FEEDBACK EXAMPLES FIT THE MOST RECENT DEFINITION</a:t>
            </a:r>
          </a:p>
          <a:p>
            <a:endParaRPr lang="en-GB" dirty="0"/>
          </a:p>
          <a:p>
            <a:r>
              <a:rPr lang="en-GB" dirty="0"/>
              <a:t>REMEMBER</a:t>
            </a:r>
          </a:p>
          <a:p>
            <a:endParaRPr lang="en-GB" dirty="0"/>
          </a:p>
          <a:p>
            <a:r>
              <a:rPr lang="en-GB" dirty="0"/>
              <a:t>INFORMATION TO REDUCE THE GAP BETWEEN WHERE LEARNERS ARE NOW AND A TARGET OR GOAL.</a:t>
            </a:r>
          </a:p>
          <a:p>
            <a:endParaRPr lang="en-GB" dirty="0"/>
          </a:p>
          <a:p>
            <a:r>
              <a:rPr lang="en-GB" dirty="0"/>
              <a:t>IM GOING TO SHOW YOU WHAT I THINK - </a:t>
            </a:r>
          </a:p>
        </p:txBody>
      </p:sp>
      <p:sp>
        <p:nvSpPr>
          <p:cNvPr id="4" name="Slide Number Placeholder 3"/>
          <p:cNvSpPr>
            <a:spLocks noGrp="1"/>
          </p:cNvSpPr>
          <p:nvPr>
            <p:ph type="sldNum" sz="quarter" idx="10"/>
          </p:nvPr>
        </p:nvSpPr>
        <p:spPr/>
        <p:txBody>
          <a:bodyPr/>
          <a:lstStyle/>
          <a:p>
            <a:fld id="{C31F29AC-2B67-A747-8B11-C3C274384575}" type="slidenum">
              <a:rPr lang="en-US" smtClean="0"/>
              <a:pPr/>
              <a:t>16</a:t>
            </a:fld>
            <a:endParaRPr lang="en-US"/>
          </a:p>
        </p:txBody>
      </p:sp>
    </p:spTree>
    <p:extLst>
      <p:ext uri="{BB962C8B-B14F-4D97-AF65-F5344CB8AC3E}">
        <p14:creationId xmlns:p14="http://schemas.microsoft.com/office/powerpoint/2010/main" xmlns="" val="403534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these examples are all BACKWARDS LOOKING – in other words they are SUMMATIVE.</a:t>
            </a:r>
          </a:p>
          <a:p>
            <a:endParaRPr lang="en-GB" dirty="0"/>
          </a:p>
          <a:p>
            <a:r>
              <a:rPr lang="en-GB" dirty="0"/>
              <a:t>That’s not to say it’s bad feedback, it might be crucial in establishing a BASIS for improvement, but none of them will help reduce the gap.</a:t>
            </a:r>
          </a:p>
          <a:p>
            <a:r>
              <a:rPr lang="en-GB" dirty="0"/>
              <a:t>They are not FORWARD LOOKING, they are not FORMATIVE.</a:t>
            </a:r>
          </a:p>
          <a:p>
            <a:endParaRPr lang="en-GB" dirty="0"/>
          </a:p>
          <a:p>
            <a:r>
              <a:rPr lang="en-GB" dirty="0"/>
              <a:t>OTHER EXAMPLES OF SUMMATIVE FEEDBACK</a:t>
            </a:r>
          </a:p>
          <a:p>
            <a:r>
              <a:rPr lang="en-GB" sz="1200" i="1" kern="1200" dirty="0">
                <a:solidFill>
                  <a:schemeClr val="tx1"/>
                </a:solidFill>
                <a:effectLst/>
                <a:latin typeface="+mn-lt"/>
                <a:ea typeface="+mn-ea"/>
                <a:cs typeface="+mn-cs"/>
              </a:rPr>
              <a:t>A grade for a piece of work</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tick against a correct sentence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reply “that’s right” or “that’s not right” to a learner’s answer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17</a:t>
            </a:fld>
            <a:endParaRPr lang="en-US"/>
          </a:p>
        </p:txBody>
      </p:sp>
    </p:spTree>
    <p:extLst>
      <p:ext uri="{BB962C8B-B14F-4D97-AF65-F5344CB8AC3E}">
        <p14:creationId xmlns:p14="http://schemas.microsoft.com/office/powerpoint/2010/main" xmlns="" val="3951693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from </a:t>
            </a:r>
            <a:r>
              <a:rPr lang="en-GB" dirty="0" err="1"/>
              <a:t>Arkalgud</a:t>
            </a:r>
            <a:r>
              <a:rPr lang="en-GB" dirty="0"/>
              <a:t> </a:t>
            </a:r>
            <a:r>
              <a:rPr lang="en-GB" dirty="0" err="1"/>
              <a:t>Ramaprasad’s</a:t>
            </a:r>
            <a:r>
              <a:rPr lang="en-GB" dirty="0"/>
              <a:t> 1983 paper On the definition of Feedback.</a:t>
            </a:r>
          </a:p>
        </p:txBody>
      </p:sp>
      <p:sp>
        <p:nvSpPr>
          <p:cNvPr id="4" name="Slide Number Placeholder 3"/>
          <p:cNvSpPr>
            <a:spLocks noGrp="1"/>
          </p:cNvSpPr>
          <p:nvPr>
            <p:ph type="sldNum" sz="quarter" idx="10"/>
          </p:nvPr>
        </p:nvSpPr>
        <p:spPr/>
        <p:txBody>
          <a:bodyPr/>
          <a:lstStyle/>
          <a:p>
            <a:fld id="{C31F29AC-2B67-A747-8B11-C3C274384575}" type="slidenum">
              <a:rPr lang="en-US" smtClean="0"/>
              <a:pPr/>
              <a:t>18</a:t>
            </a:fld>
            <a:endParaRPr lang="en-US"/>
          </a:p>
        </p:txBody>
      </p:sp>
    </p:spTree>
    <p:extLst>
      <p:ext uri="{BB962C8B-B14F-4D97-AF65-F5344CB8AC3E}">
        <p14:creationId xmlns:p14="http://schemas.microsoft.com/office/powerpoint/2010/main" xmlns="" val="4182615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Means “goal”</a:t>
            </a:r>
          </a:p>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19</a:t>
            </a:fld>
            <a:endParaRPr lang="en-US"/>
          </a:p>
        </p:txBody>
      </p:sp>
    </p:spTree>
    <p:extLst>
      <p:ext uri="{BB962C8B-B14F-4D97-AF65-F5344CB8AC3E}">
        <p14:creationId xmlns:p14="http://schemas.microsoft.com/office/powerpoint/2010/main" xmlns="" val="2238687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now we are talking about “information about the gap”</a:t>
            </a:r>
          </a:p>
          <a:p>
            <a:endParaRPr lang="en-GB" dirty="0"/>
          </a:p>
          <a:p>
            <a:r>
              <a:rPr lang="en-GB" dirty="0"/>
              <a:t>We could quibble about the use of “alter” here – reduce is better I think as we said before.</a:t>
            </a:r>
          </a:p>
        </p:txBody>
      </p:sp>
      <p:sp>
        <p:nvSpPr>
          <p:cNvPr id="4" name="Slide Number Placeholder 3"/>
          <p:cNvSpPr>
            <a:spLocks noGrp="1"/>
          </p:cNvSpPr>
          <p:nvPr>
            <p:ph type="sldNum" sz="quarter" idx="10"/>
          </p:nvPr>
        </p:nvSpPr>
        <p:spPr/>
        <p:txBody>
          <a:bodyPr/>
          <a:lstStyle/>
          <a:p>
            <a:fld id="{C31F29AC-2B67-A747-8B11-C3C274384575}" type="slidenum">
              <a:rPr lang="en-US" smtClean="0"/>
              <a:pPr/>
              <a:t>20</a:t>
            </a:fld>
            <a:endParaRPr lang="en-US"/>
          </a:p>
        </p:txBody>
      </p:sp>
    </p:spTree>
    <p:extLst>
      <p:ext uri="{BB962C8B-B14F-4D97-AF65-F5344CB8AC3E}">
        <p14:creationId xmlns:p14="http://schemas.microsoft.com/office/powerpoint/2010/main" xmlns="" val="193354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is information about the gap between current performance and goal.</a:t>
            </a:r>
          </a:p>
          <a:p>
            <a:endParaRPr lang="en-GB" dirty="0"/>
          </a:p>
          <a:p>
            <a:r>
              <a:rPr lang="en-GB" dirty="0"/>
              <a:t>But what would that information look like in the classroom, and how would you provide it?</a:t>
            </a:r>
          </a:p>
          <a:p>
            <a:endParaRPr lang="en-GB" dirty="0"/>
          </a:p>
          <a:p>
            <a:r>
              <a:rPr lang="en-GB" dirty="0"/>
              <a:t>It depends on what your teaching of course, but for two minutes discuss with your partner any ideas you might have </a:t>
            </a:r>
          </a:p>
          <a:p>
            <a:endParaRPr lang="en-GB" dirty="0"/>
          </a:p>
          <a:p>
            <a:r>
              <a:rPr lang="en-GB" dirty="0"/>
              <a:t>Then I’ll give you five possible suggestions..</a:t>
            </a:r>
          </a:p>
        </p:txBody>
      </p:sp>
      <p:sp>
        <p:nvSpPr>
          <p:cNvPr id="4" name="Slide Number Placeholder 3"/>
          <p:cNvSpPr>
            <a:spLocks noGrp="1"/>
          </p:cNvSpPr>
          <p:nvPr>
            <p:ph type="sldNum" sz="quarter" idx="10"/>
          </p:nvPr>
        </p:nvSpPr>
        <p:spPr/>
        <p:txBody>
          <a:bodyPr/>
          <a:lstStyle/>
          <a:p>
            <a:fld id="{C31F29AC-2B67-A747-8B11-C3C274384575}" type="slidenum">
              <a:rPr lang="en-US" smtClean="0"/>
              <a:pPr/>
              <a:t>21</a:t>
            </a:fld>
            <a:endParaRPr lang="en-US"/>
          </a:p>
        </p:txBody>
      </p:sp>
    </p:spTree>
    <p:extLst>
      <p:ext uri="{BB962C8B-B14F-4D97-AF65-F5344CB8AC3E}">
        <p14:creationId xmlns:p14="http://schemas.microsoft.com/office/powerpoint/2010/main" xmlns="" val="60776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minutes speaking to your partner about whether you think the 15 examples on the handout should be defined as feedback or not.</a:t>
            </a:r>
          </a:p>
        </p:txBody>
      </p:sp>
      <p:sp>
        <p:nvSpPr>
          <p:cNvPr id="4" name="Slide Number Placeholder 3"/>
          <p:cNvSpPr>
            <a:spLocks noGrp="1"/>
          </p:cNvSpPr>
          <p:nvPr>
            <p:ph type="sldNum" sz="quarter" idx="10"/>
          </p:nvPr>
        </p:nvSpPr>
        <p:spPr/>
        <p:txBody>
          <a:bodyPr/>
          <a:lstStyle/>
          <a:p>
            <a:fld id="{C31F29AC-2B67-A747-8B11-C3C274384575}" type="slidenum">
              <a:rPr lang="en-US" smtClean="0"/>
              <a:pPr/>
              <a:t>4</a:t>
            </a:fld>
            <a:endParaRPr lang="en-US"/>
          </a:p>
        </p:txBody>
      </p:sp>
    </p:spTree>
    <p:extLst>
      <p:ext uri="{BB962C8B-B14F-4D97-AF65-F5344CB8AC3E}">
        <p14:creationId xmlns:p14="http://schemas.microsoft.com/office/powerpoint/2010/main" xmlns="" val="331302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22</a:t>
            </a:fld>
            <a:endParaRPr lang="en-US"/>
          </a:p>
        </p:txBody>
      </p:sp>
    </p:spTree>
    <p:extLst>
      <p:ext uri="{BB962C8B-B14F-4D97-AF65-F5344CB8AC3E}">
        <p14:creationId xmlns:p14="http://schemas.microsoft.com/office/powerpoint/2010/main" xmlns="" val="425998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23</a:t>
            </a:fld>
            <a:endParaRPr lang="en-US"/>
          </a:p>
        </p:txBody>
      </p:sp>
    </p:spTree>
    <p:extLst>
      <p:ext uri="{BB962C8B-B14F-4D97-AF65-F5344CB8AC3E}">
        <p14:creationId xmlns:p14="http://schemas.microsoft.com/office/powerpoint/2010/main" xmlns="" val="3461680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Royce Sadler from the university of Queensland in1989.</a:t>
            </a:r>
          </a:p>
          <a:p>
            <a:endParaRPr lang="en-GB" dirty="0"/>
          </a:p>
          <a:p>
            <a:r>
              <a:rPr lang="en-GB" sz="1200" kern="1200" dirty="0">
                <a:solidFill>
                  <a:schemeClr val="tx1"/>
                </a:solidFill>
                <a:effectLst/>
                <a:latin typeface="+mn-lt"/>
                <a:ea typeface="+mn-ea"/>
                <a:cs typeface="+mn-cs"/>
              </a:rPr>
              <a:t>“Formative assessment and the design of instructional systems” </a:t>
            </a:r>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24</a:t>
            </a:fld>
            <a:endParaRPr lang="en-US"/>
          </a:p>
        </p:txBody>
      </p:sp>
    </p:spTree>
    <p:extLst>
      <p:ext uri="{BB962C8B-B14F-4D97-AF65-F5344CB8AC3E}">
        <p14:creationId xmlns:p14="http://schemas.microsoft.com/office/powerpoint/2010/main" xmlns="" val="2368445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 says too narrow – I say too wide. We’ll agree to differ.</a:t>
            </a:r>
          </a:p>
        </p:txBody>
      </p:sp>
      <p:sp>
        <p:nvSpPr>
          <p:cNvPr id="4" name="Slide Number Placeholder 3"/>
          <p:cNvSpPr>
            <a:spLocks noGrp="1"/>
          </p:cNvSpPr>
          <p:nvPr>
            <p:ph type="sldNum" sz="quarter" idx="10"/>
          </p:nvPr>
        </p:nvSpPr>
        <p:spPr/>
        <p:txBody>
          <a:bodyPr/>
          <a:lstStyle/>
          <a:p>
            <a:fld id="{C31F29AC-2B67-A747-8B11-C3C274384575}" type="slidenum">
              <a:rPr lang="en-US" smtClean="0"/>
              <a:pPr/>
              <a:t>25</a:t>
            </a:fld>
            <a:endParaRPr lang="en-US"/>
          </a:p>
        </p:txBody>
      </p:sp>
    </p:spTree>
    <p:extLst>
      <p:ext uri="{BB962C8B-B14F-4D97-AF65-F5344CB8AC3E}">
        <p14:creationId xmlns:p14="http://schemas.microsoft.com/office/powerpoint/2010/main" xmlns="" val="1982786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Fits in with what we’ve seen so far</a:t>
            </a:r>
          </a:p>
        </p:txBody>
      </p:sp>
      <p:sp>
        <p:nvSpPr>
          <p:cNvPr id="4" name="Slide Number Placeholder 3"/>
          <p:cNvSpPr>
            <a:spLocks noGrp="1"/>
          </p:cNvSpPr>
          <p:nvPr>
            <p:ph type="sldNum" sz="quarter" idx="10"/>
          </p:nvPr>
        </p:nvSpPr>
        <p:spPr/>
        <p:txBody>
          <a:bodyPr/>
          <a:lstStyle/>
          <a:p>
            <a:fld id="{C31F29AC-2B67-A747-8B11-C3C274384575}" type="slidenum">
              <a:rPr lang="en-US" smtClean="0"/>
              <a:pPr/>
              <a:t>26</a:t>
            </a:fld>
            <a:endParaRPr lang="en-US"/>
          </a:p>
        </p:txBody>
      </p:sp>
    </p:spTree>
    <p:extLst>
      <p:ext uri="{BB962C8B-B14F-4D97-AF65-F5344CB8AC3E}">
        <p14:creationId xmlns:p14="http://schemas.microsoft.com/office/powerpoint/2010/main" xmlns="" val="3267684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 continues in an interesting way…</a:t>
            </a:r>
          </a:p>
        </p:txBody>
      </p:sp>
      <p:sp>
        <p:nvSpPr>
          <p:cNvPr id="4" name="Slide Number Placeholder 3"/>
          <p:cNvSpPr>
            <a:spLocks noGrp="1"/>
          </p:cNvSpPr>
          <p:nvPr>
            <p:ph type="sldNum" sz="quarter" idx="10"/>
          </p:nvPr>
        </p:nvSpPr>
        <p:spPr/>
        <p:txBody>
          <a:bodyPr/>
          <a:lstStyle/>
          <a:p>
            <a:fld id="{C31F29AC-2B67-A747-8B11-C3C274384575}" type="slidenum">
              <a:rPr lang="en-US" smtClean="0"/>
              <a:pPr/>
              <a:t>27</a:t>
            </a:fld>
            <a:endParaRPr lang="en-US"/>
          </a:p>
        </p:txBody>
      </p:sp>
    </p:spTree>
    <p:extLst>
      <p:ext uri="{BB962C8B-B14F-4D97-AF65-F5344CB8AC3E}">
        <p14:creationId xmlns:p14="http://schemas.microsoft.com/office/powerpoint/2010/main" xmlns="" val="1256934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introduces a whole new idea.</a:t>
            </a:r>
          </a:p>
          <a:p>
            <a:endParaRPr lang="en-GB" dirty="0"/>
          </a:p>
          <a:p>
            <a:r>
              <a:rPr lang="en-GB" dirty="0"/>
              <a:t>EVALUATIVE EXPERTISE</a:t>
            </a:r>
          </a:p>
        </p:txBody>
      </p:sp>
      <p:sp>
        <p:nvSpPr>
          <p:cNvPr id="4" name="Slide Number Placeholder 3"/>
          <p:cNvSpPr>
            <a:spLocks noGrp="1"/>
          </p:cNvSpPr>
          <p:nvPr>
            <p:ph type="sldNum" sz="quarter" idx="10"/>
          </p:nvPr>
        </p:nvSpPr>
        <p:spPr/>
        <p:txBody>
          <a:bodyPr/>
          <a:lstStyle/>
          <a:p>
            <a:fld id="{C31F29AC-2B67-A747-8B11-C3C274384575}" type="slidenum">
              <a:rPr lang="en-US" smtClean="0"/>
              <a:pPr/>
              <a:t>28</a:t>
            </a:fld>
            <a:endParaRPr lang="en-US"/>
          </a:p>
        </p:txBody>
      </p:sp>
    </p:spTree>
    <p:extLst>
      <p:ext uri="{BB962C8B-B14F-4D97-AF65-F5344CB8AC3E}">
        <p14:creationId xmlns:p14="http://schemas.microsoft.com/office/powerpoint/2010/main" xmlns="" val="1711766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EVALUATIVE EXPERTISE</a:t>
            </a:r>
          </a:p>
          <a:p>
            <a:endParaRPr lang="en-GB" dirty="0"/>
          </a:p>
          <a:p>
            <a:r>
              <a:rPr lang="en-GB" dirty="0"/>
              <a:t>AND</a:t>
            </a:r>
          </a:p>
          <a:p>
            <a:endParaRPr lang="en-GB" dirty="0"/>
          </a:p>
          <a:p>
            <a:r>
              <a:rPr lang="en-GB" dirty="0"/>
              <a:t>INTELLIGENT SELF MONITORING</a:t>
            </a:r>
          </a:p>
          <a:p>
            <a:endParaRPr lang="en-GB" dirty="0"/>
          </a:p>
          <a:p>
            <a:r>
              <a:rPr lang="en-GB" dirty="0"/>
              <a:t>These are new ideas because now feedback is not only reducing the gap but helping the students work out how to do it for themselves</a:t>
            </a:r>
          </a:p>
        </p:txBody>
      </p:sp>
      <p:sp>
        <p:nvSpPr>
          <p:cNvPr id="4" name="Slide Number Placeholder 3"/>
          <p:cNvSpPr>
            <a:spLocks noGrp="1"/>
          </p:cNvSpPr>
          <p:nvPr>
            <p:ph type="sldNum" sz="quarter" idx="10"/>
          </p:nvPr>
        </p:nvSpPr>
        <p:spPr/>
        <p:txBody>
          <a:bodyPr/>
          <a:lstStyle/>
          <a:p>
            <a:fld id="{C31F29AC-2B67-A747-8B11-C3C274384575}" type="slidenum">
              <a:rPr lang="en-US" smtClean="0"/>
              <a:pPr/>
              <a:t>29</a:t>
            </a:fld>
            <a:endParaRPr lang="en-US"/>
          </a:p>
        </p:txBody>
      </p:sp>
    </p:spTree>
    <p:extLst>
      <p:ext uri="{BB962C8B-B14F-4D97-AF65-F5344CB8AC3E}">
        <p14:creationId xmlns:p14="http://schemas.microsoft.com/office/powerpoint/2010/main" xmlns="" val="3883305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 idea of development here means that we think of feedback not in terms of a single “hit” of help, but part of a developmental process which takes place over time. Even if you only teach the student for a week, every bit of feedback is contributing, potentially, to their ongoing training in MONITORING AND EVALUATING THEIR OWN PERFORMANCE.</a:t>
            </a:r>
          </a:p>
        </p:txBody>
      </p:sp>
      <p:sp>
        <p:nvSpPr>
          <p:cNvPr id="4" name="Slide Number Placeholder 3"/>
          <p:cNvSpPr>
            <a:spLocks noGrp="1"/>
          </p:cNvSpPr>
          <p:nvPr>
            <p:ph type="sldNum" sz="quarter" idx="10"/>
          </p:nvPr>
        </p:nvSpPr>
        <p:spPr/>
        <p:txBody>
          <a:bodyPr/>
          <a:lstStyle/>
          <a:p>
            <a:fld id="{C31F29AC-2B67-A747-8B11-C3C274384575}" type="slidenum">
              <a:rPr lang="en-US" smtClean="0"/>
              <a:pPr/>
              <a:t>30</a:t>
            </a:fld>
            <a:endParaRPr lang="en-US"/>
          </a:p>
        </p:txBody>
      </p:sp>
    </p:spTree>
    <p:extLst>
      <p:ext uri="{BB962C8B-B14F-4D97-AF65-F5344CB8AC3E}">
        <p14:creationId xmlns:p14="http://schemas.microsoft.com/office/powerpoint/2010/main" xmlns="" val="301142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 because we, the teachers, won’t always be there for them. </a:t>
            </a:r>
          </a:p>
          <a:p>
            <a:endParaRPr lang="en-GB" dirty="0"/>
          </a:p>
          <a:p>
            <a:r>
              <a:rPr lang="en-GB" dirty="0"/>
              <a:t>Whatever evaluations of their performance we teachers are making, they have to be able to make for themselves when they are out there in the real world.</a:t>
            </a:r>
          </a:p>
        </p:txBody>
      </p:sp>
      <p:sp>
        <p:nvSpPr>
          <p:cNvPr id="4" name="Slide Number Placeholder 3"/>
          <p:cNvSpPr>
            <a:spLocks noGrp="1"/>
          </p:cNvSpPr>
          <p:nvPr>
            <p:ph type="sldNum" sz="quarter" idx="10"/>
          </p:nvPr>
        </p:nvSpPr>
        <p:spPr/>
        <p:txBody>
          <a:bodyPr/>
          <a:lstStyle/>
          <a:p>
            <a:fld id="{C31F29AC-2B67-A747-8B11-C3C274384575}" type="slidenum">
              <a:rPr lang="en-US" smtClean="0"/>
              <a:pPr/>
              <a:t>31</a:t>
            </a:fld>
            <a:endParaRPr lang="en-US"/>
          </a:p>
        </p:txBody>
      </p:sp>
    </p:spTree>
    <p:extLst>
      <p:ext uri="{BB962C8B-B14F-4D97-AF65-F5344CB8AC3E}">
        <p14:creationId xmlns:p14="http://schemas.microsoft.com/office/powerpoint/2010/main" xmlns="" val="365470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I give you what I consider to be the correct answers I should ask you question number 14:</a:t>
            </a:r>
          </a:p>
          <a:p>
            <a:endParaRPr lang="en-GB" dirty="0"/>
          </a:p>
          <a:p>
            <a:r>
              <a:rPr lang="en-GB" dirty="0"/>
              <a:t>DOES ANYONE HERE THINK THAT ALL 15 SITUATIONS REPRESENT FEEDBACK?</a:t>
            </a:r>
          </a:p>
        </p:txBody>
      </p:sp>
      <p:sp>
        <p:nvSpPr>
          <p:cNvPr id="4" name="Slide Number Placeholder 3"/>
          <p:cNvSpPr>
            <a:spLocks noGrp="1"/>
          </p:cNvSpPr>
          <p:nvPr>
            <p:ph type="sldNum" sz="quarter" idx="10"/>
          </p:nvPr>
        </p:nvSpPr>
        <p:spPr/>
        <p:txBody>
          <a:bodyPr/>
          <a:lstStyle/>
          <a:p>
            <a:fld id="{C31F29AC-2B67-A747-8B11-C3C274384575}" type="slidenum">
              <a:rPr lang="en-US" smtClean="0"/>
              <a:pPr/>
              <a:t>5</a:t>
            </a:fld>
            <a:endParaRPr lang="en-US"/>
          </a:p>
        </p:txBody>
      </p:sp>
    </p:spTree>
    <p:extLst>
      <p:ext uri="{BB962C8B-B14F-4D97-AF65-F5344CB8AC3E}">
        <p14:creationId xmlns:p14="http://schemas.microsoft.com/office/powerpoint/2010/main" xmlns="" val="3042171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Timperley and Hattie created a sort of framework for developing this expertise 18 years later…</a:t>
            </a:r>
          </a:p>
        </p:txBody>
      </p:sp>
      <p:sp>
        <p:nvSpPr>
          <p:cNvPr id="4" name="Slide Number Placeholder 3"/>
          <p:cNvSpPr>
            <a:spLocks noGrp="1"/>
          </p:cNvSpPr>
          <p:nvPr>
            <p:ph type="sldNum" sz="quarter" idx="10"/>
          </p:nvPr>
        </p:nvSpPr>
        <p:spPr/>
        <p:txBody>
          <a:bodyPr/>
          <a:lstStyle/>
          <a:p>
            <a:fld id="{C31F29AC-2B67-A747-8B11-C3C274384575}" type="slidenum">
              <a:rPr lang="en-US" smtClean="0"/>
              <a:pPr/>
              <a:t>32</a:t>
            </a:fld>
            <a:endParaRPr lang="en-US"/>
          </a:p>
        </p:txBody>
      </p:sp>
    </p:spTree>
    <p:extLst>
      <p:ext uri="{BB962C8B-B14F-4D97-AF65-F5344CB8AC3E}">
        <p14:creationId xmlns:p14="http://schemas.microsoft.com/office/powerpoint/2010/main" xmlns="" val="3189891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33</a:t>
            </a:fld>
            <a:endParaRPr lang="en-US"/>
          </a:p>
        </p:txBody>
      </p:sp>
    </p:spTree>
    <p:extLst>
      <p:ext uri="{BB962C8B-B14F-4D97-AF65-F5344CB8AC3E}">
        <p14:creationId xmlns:p14="http://schemas.microsoft.com/office/powerpoint/2010/main" xmlns="" val="2315666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34</a:t>
            </a:fld>
            <a:endParaRPr lang="en-US"/>
          </a:p>
        </p:txBody>
      </p:sp>
    </p:spTree>
    <p:extLst>
      <p:ext uri="{BB962C8B-B14F-4D97-AF65-F5344CB8AC3E}">
        <p14:creationId xmlns:p14="http://schemas.microsoft.com/office/powerpoint/2010/main" xmlns="" val="2959890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35</a:t>
            </a:fld>
            <a:endParaRPr lang="en-US"/>
          </a:p>
        </p:txBody>
      </p:sp>
    </p:spTree>
    <p:extLst>
      <p:ext uri="{BB962C8B-B14F-4D97-AF65-F5344CB8AC3E}">
        <p14:creationId xmlns:p14="http://schemas.microsoft.com/office/powerpoint/2010/main" xmlns="" val="4191452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36</a:t>
            </a:fld>
            <a:endParaRPr lang="en-US"/>
          </a:p>
        </p:txBody>
      </p:sp>
    </p:spTree>
    <p:extLst>
      <p:ext uri="{BB962C8B-B14F-4D97-AF65-F5344CB8AC3E}">
        <p14:creationId xmlns:p14="http://schemas.microsoft.com/office/powerpoint/2010/main" xmlns="" val="552586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37</a:t>
            </a:fld>
            <a:endParaRPr lang="en-US"/>
          </a:p>
        </p:txBody>
      </p:sp>
    </p:spTree>
    <p:extLst>
      <p:ext uri="{BB962C8B-B14F-4D97-AF65-F5344CB8AC3E}">
        <p14:creationId xmlns:p14="http://schemas.microsoft.com/office/powerpoint/2010/main" xmlns="" val="3160529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38</a:t>
            </a:fld>
            <a:endParaRPr lang="en-US"/>
          </a:p>
        </p:txBody>
      </p:sp>
    </p:spTree>
    <p:extLst>
      <p:ext uri="{BB962C8B-B14F-4D97-AF65-F5344CB8AC3E}">
        <p14:creationId xmlns:p14="http://schemas.microsoft.com/office/powerpoint/2010/main" xmlns="" val="817352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have three, neater and more precise ideas to deal with, rather than one big flabby one.</a:t>
            </a:r>
          </a:p>
          <a:p>
            <a:endParaRPr lang="en-GB" dirty="0"/>
          </a:p>
          <a:p>
            <a:r>
              <a:rPr lang="en-GB" dirty="0"/>
              <a:t>Feed up – students have to know what they are aiming for</a:t>
            </a:r>
          </a:p>
          <a:p>
            <a:endParaRPr lang="en-GB" dirty="0"/>
          </a:p>
          <a:p>
            <a:r>
              <a:rPr lang="en-GB" dirty="0"/>
              <a:t>Feed back – this could be summative, what is good or bad about what they are doing at the moment</a:t>
            </a:r>
          </a:p>
          <a:p>
            <a:endParaRPr lang="en-GB" dirty="0"/>
          </a:p>
          <a:p>
            <a:r>
              <a:rPr lang="en-GB" dirty="0"/>
              <a:t>Feed forward – what do they need to do to improve.</a:t>
            </a:r>
          </a:p>
          <a:p>
            <a:endParaRPr lang="en-GB" dirty="0"/>
          </a:p>
          <a:p>
            <a:r>
              <a:rPr lang="en-GB" dirty="0"/>
              <a:t>IN ONE MINUTE COULD YOU THINK OF HOW THIS WOULD WORK IN CLASS – EXAMPLES OF WHAT YOU COULD DO THAT WOULD HELP A STUDENT DEVELOP THEIR ABILITY TO ASK THEMSELVES THESE THREE QUESITONS</a:t>
            </a:r>
          </a:p>
        </p:txBody>
      </p:sp>
      <p:sp>
        <p:nvSpPr>
          <p:cNvPr id="4" name="Slide Number Placeholder 3"/>
          <p:cNvSpPr>
            <a:spLocks noGrp="1"/>
          </p:cNvSpPr>
          <p:nvPr>
            <p:ph type="sldNum" sz="quarter" idx="10"/>
          </p:nvPr>
        </p:nvSpPr>
        <p:spPr/>
        <p:txBody>
          <a:bodyPr/>
          <a:lstStyle/>
          <a:p>
            <a:fld id="{C31F29AC-2B67-A747-8B11-C3C274384575}" type="slidenum">
              <a:rPr lang="en-US" smtClean="0"/>
              <a:pPr/>
              <a:t>39</a:t>
            </a:fld>
            <a:endParaRPr lang="en-US"/>
          </a:p>
        </p:txBody>
      </p:sp>
    </p:spTree>
    <p:extLst>
      <p:ext uri="{BB962C8B-B14F-4D97-AF65-F5344CB8AC3E}">
        <p14:creationId xmlns:p14="http://schemas.microsoft.com/office/powerpoint/2010/main" xmlns="" val="1508588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Success criteria</a:t>
            </a:r>
          </a:p>
        </p:txBody>
      </p:sp>
      <p:sp>
        <p:nvSpPr>
          <p:cNvPr id="4" name="Slide Number Placeholder 3"/>
          <p:cNvSpPr>
            <a:spLocks noGrp="1"/>
          </p:cNvSpPr>
          <p:nvPr>
            <p:ph type="sldNum" sz="quarter" idx="10"/>
          </p:nvPr>
        </p:nvSpPr>
        <p:spPr/>
        <p:txBody>
          <a:bodyPr/>
          <a:lstStyle/>
          <a:p>
            <a:fld id="{C31F29AC-2B67-A747-8B11-C3C274384575}" type="slidenum">
              <a:rPr lang="en-US" smtClean="0"/>
              <a:pPr/>
              <a:t>40</a:t>
            </a:fld>
            <a:endParaRPr lang="en-US"/>
          </a:p>
        </p:txBody>
      </p:sp>
    </p:spTree>
    <p:extLst>
      <p:ext uri="{BB962C8B-B14F-4D97-AF65-F5344CB8AC3E}">
        <p14:creationId xmlns:p14="http://schemas.microsoft.com/office/powerpoint/2010/main" xmlns="" val="1155350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 of SC can be directly analogous to Timperley and </a:t>
            </a:r>
            <a:r>
              <a:rPr lang="en-GB" dirty="0" err="1"/>
              <a:t>Hatties</a:t>
            </a:r>
            <a:r>
              <a:rPr lang="en-GB" dirty="0"/>
              <a:t> questions</a:t>
            </a:r>
          </a:p>
          <a:p>
            <a:endParaRPr lang="en-GB" dirty="0"/>
          </a:p>
          <a:p>
            <a:r>
              <a:rPr lang="en-GB" dirty="0"/>
              <a:t>Feed up – establishing a learning objective, negotiating this with the student(s), encouraging them to set their own, for each other</a:t>
            </a:r>
          </a:p>
          <a:p>
            <a:endParaRPr lang="en-GB" dirty="0"/>
          </a:p>
          <a:p>
            <a:r>
              <a:rPr lang="en-GB" dirty="0"/>
              <a:t>Feed back – developing the criteria together, looking at good/bad models, asking students to write their own</a:t>
            </a:r>
          </a:p>
          <a:p>
            <a:endParaRPr lang="en-GB" dirty="0"/>
          </a:p>
          <a:p>
            <a:r>
              <a:rPr lang="en-GB" dirty="0"/>
              <a:t>Feed forward – beginning with single self-assessed criterion, asking peers to comment on each others performance with increasing (or increasingly challenging) criteria</a:t>
            </a:r>
          </a:p>
          <a:p>
            <a:endParaRPr lang="en-GB" dirty="0"/>
          </a:p>
          <a:p>
            <a:r>
              <a:rPr lang="en-GB" dirty="0"/>
              <a:t>MACRO LEVEL FEEDBACK</a:t>
            </a:r>
          </a:p>
          <a:p>
            <a:endParaRPr lang="en-GB" dirty="0"/>
          </a:p>
          <a:p>
            <a:r>
              <a:rPr lang="en-GB" dirty="0"/>
              <a:t>MICRO LEVEL – modelled </a:t>
            </a:r>
            <a:r>
              <a:rPr lang="en-GB" dirty="0" err="1"/>
              <a:t>pron</a:t>
            </a:r>
            <a:r>
              <a:rPr lang="en-GB" dirty="0"/>
              <a:t>=objective; comparison with student </a:t>
            </a:r>
            <a:r>
              <a:rPr lang="en-GB" dirty="0" err="1"/>
              <a:t>pron</a:t>
            </a:r>
            <a:r>
              <a:rPr lang="en-GB" dirty="0"/>
              <a:t>=criteria; student re-formulating develops ability to feed forward.</a:t>
            </a:r>
          </a:p>
        </p:txBody>
      </p:sp>
      <p:sp>
        <p:nvSpPr>
          <p:cNvPr id="4" name="Slide Number Placeholder 3"/>
          <p:cNvSpPr>
            <a:spLocks noGrp="1"/>
          </p:cNvSpPr>
          <p:nvPr>
            <p:ph type="sldNum" sz="quarter" idx="10"/>
          </p:nvPr>
        </p:nvSpPr>
        <p:spPr/>
        <p:txBody>
          <a:bodyPr/>
          <a:lstStyle/>
          <a:p>
            <a:fld id="{C31F29AC-2B67-A747-8B11-C3C274384575}" type="slidenum">
              <a:rPr lang="en-US" smtClean="0"/>
              <a:pPr/>
              <a:t>41</a:t>
            </a:fld>
            <a:endParaRPr lang="en-US"/>
          </a:p>
        </p:txBody>
      </p:sp>
    </p:spTree>
    <p:extLst>
      <p:ext uri="{BB962C8B-B14F-4D97-AF65-F5344CB8AC3E}">
        <p14:creationId xmlns:p14="http://schemas.microsoft.com/office/powerpoint/2010/main" xmlns="" val="373869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laughing at a joke tells the joker whether they have been funny or not.</a:t>
            </a:r>
          </a:p>
          <a:p>
            <a:endParaRPr lang="en-GB" dirty="0"/>
          </a:p>
          <a:p>
            <a:r>
              <a:rPr lang="en-GB" dirty="0"/>
              <a:t>12 – you are naturally good – this is a general comment, not feedback. At least if this fits the definitions I’m going to look at then I need to go back to the drawing board. Naturally good – so you can relax and not try. </a:t>
            </a:r>
          </a:p>
          <a:p>
            <a:endParaRPr lang="en-GB" dirty="0"/>
          </a:p>
          <a:p>
            <a:r>
              <a:rPr lang="en-GB" dirty="0"/>
              <a:t>13 – a teacher habitually says good, well done. This is something I see (and do) a lot. The important word is “habit”. But it is meaningless praise. Evidence suggests over-praise is counter-productive</a:t>
            </a:r>
          </a:p>
          <a:p>
            <a:endParaRPr lang="en-GB" dirty="0"/>
          </a:p>
          <a:p>
            <a:r>
              <a:rPr lang="en-GB" dirty="0"/>
              <a:t>So on a gut level like most teacher I feel like I know what feedback is, but can the definitions of theorists reveal anything more useful?</a:t>
            </a:r>
          </a:p>
        </p:txBody>
      </p:sp>
      <p:sp>
        <p:nvSpPr>
          <p:cNvPr id="4" name="Slide Number Placeholder 3"/>
          <p:cNvSpPr>
            <a:spLocks noGrp="1"/>
          </p:cNvSpPr>
          <p:nvPr>
            <p:ph type="sldNum" sz="quarter" idx="10"/>
          </p:nvPr>
        </p:nvSpPr>
        <p:spPr/>
        <p:txBody>
          <a:bodyPr/>
          <a:lstStyle/>
          <a:p>
            <a:fld id="{C31F29AC-2B67-A747-8B11-C3C274384575}" type="slidenum">
              <a:rPr lang="en-US" smtClean="0"/>
              <a:pPr/>
              <a:t>6</a:t>
            </a:fld>
            <a:endParaRPr lang="en-US"/>
          </a:p>
        </p:txBody>
      </p:sp>
    </p:spTree>
    <p:extLst>
      <p:ext uri="{BB962C8B-B14F-4D97-AF65-F5344CB8AC3E}">
        <p14:creationId xmlns:p14="http://schemas.microsoft.com/office/powerpoint/2010/main" xmlns="" val="1370185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42</a:t>
            </a:fld>
            <a:endParaRPr lang="en-US"/>
          </a:p>
        </p:txBody>
      </p:sp>
    </p:spTree>
    <p:extLst>
      <p:ext uri="{BB962C8B-B14F-4D97-AF65-F5344CB8AC3E}">
        <p14:creationId xmlns:p14="http://schemas.microsoft.com/office/powerpoint/2010/main" xmlns="" val="920390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to these – which ones could be considered EFFECTIVE using Timperley and </a:t>
            </a:r>
            <a:r>
              <a:rPr lang="en-GB" dirty="0" err="1"/>
              <a:t>Hatties</a:t>
            </a:r>
            <a:r>
              <a:rPr lang="en-GB" dirty="0"/>
              <a:t> questions?</a:t>
            </a:r>
          </a:p>
        </p:txBody>
      </p:sp>
      <p:sp>
        <p:nvSpPr>
          <p:cNvPr id="4" name="Slide Number Placeholder 3"/>
          <p:cNvSpPr>
            <a:spLocks noGrp="1"/>
          </p:cNvSpPr>
          <p:nvPr>
            <p:ph type="sldNum" sz="quarter" idx="10"/>
          </p:nvPr>
        </p:nvSpPr>
        <p:spPr/>
        <p:txBody>
          <a:bodyPr/>
          <a:lstStyle/>
          <a:p>
            <a:fld id="{C31F29AC-2B67-A747-8B11-C3C274384575}" type="slidenum">
              <a:rPr lang="en-US" smtClean="0"/>
              <a:pPr/>
              <a:t>43</a:t>
            </a:fld>
            <a:endParaRPr lang="en-US"/>
          </a:p>
        </p:txBody>
      </p:sp>
    </p:spTree>
    <p:extLst>
      <p:ext uri="{BB962C8B-B14F-4D97-AF65-F5344CB8AC3E}">
        <p14:creationId xmlns:p14="http://schemas.microsoft.com/office/powerpoint/2010/main" xmlns="" val="646746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  perhaps the teacher should model – but this request by the teacher will begin a conversation about which the key content words are, and lead to a potential for peer comments on performance as to whether criteria have been fulfilled.</a:t>
            </a:r>
          </a:p>
        </p:txBody>
      </p:sp>
      <p:sp>
        <p:nvSpPr>
          <p:cNvPr id="4" name="Slide Number Placeholder 3"/>
          <p:cNvSpPr>
            <a:spLocks noGrp="1"/>
          </p:cNvSpPr>
          <p:nvPr>
            <p:ph type="sldNum" sz="quarter" idx="10"/>
          </p:nvPr>
        </p:nvSpPr>
        <p:spPr/>
        <p:txBody>
          <a:bodyPr/>
          <a:lstStyle/>
          <a:p>
            <a:fld id="{C31F29AC-2B67-A747-8B11-C3C274384575}" type="slidenum">
              <a:rPr lang="en-US" smtClean="0"/>
              <a:pPr/>
              <a:t>44</a:t>
            </a:fld>
            <a:endParaRPr lang="en-US"/>
          </a:p>
        </p:txBody>
      </p:sp>
    </p:spTree>
    <p:extLst>
      <p:ext uri="{BB962C8B-B14F-4D97-AF65-F5344CB8AC3E}">
        <p14:creationId xmlns:p14="http://schemas.microsoft.com/office/powerpoint/2010/main" xmlns="" val="4110587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45</a:t>
            </a:fld>
            <a:endParaRPr lang="en-US"/>
          </a:p>
        </p:txBody>
      </p:sp>
    </p:spTree>
    <p:extLst>
      <p:ext uri="{BB962C8B-B14F-4D97-AF65-F5344CB8AC3E}">
        <p14:creationId xmlns:p14="http://schemas.microsoft.com/office/powerpoint/2010/main" xmlns="" val="2658130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46</a:t>
            </a:fld>
            <a:endParaRPr lang="en-US"/>
          </a:p>
        </p:txBody>
      </p:sp>
    </p:spTree>
    <p:extLst>
      <p:ext uri="{BB962C8B-B14F-4D97-AF65-F5344CB8AC3E}">
        <p14:creationId xmlns:p14="http://schemas.microsoft.com/office/powerpoint/2010/main" xmlns="" val="4127630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47</a:t>
            </a:fld>
            <a:endParaRPr lang="en-US"/>
          </a:p>
        </p:txBody>
      </p:sp>
    </p:spTree>
    <p:extLst>
      <p:ext uri="{BB962C8B-B14F-4D97-AF65-F5344CB8AC3E}">
        <p14:creationId xmlns:p14="http://schemas.microsoft.com/office/powerpoint/2010/main" xmlns="" val="3528799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48</a:t>
            </a:fld>
            <a:endParaRPr lang="en-US"/>
          </a:p>
        </p:txBody>
      </p:sp>
    </p:spTree>
    <p:extLst>
      <p:ext uri="{BB962C8B-B14F-4D97-AF65-F5344CB8AC3E}">
        <p14:creationId xmlns:p14="http://schemas.microsoft.com/office/powerpoint/2010/main" xmlns="" val="98090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49</a:t>
            </a:fld>
            <a:endParaRPr lang="en-US"/>
          </a:p>
        </p:txBody>
      </p:sp>
    </p:spTree>
    <p:extLst>
      <p:ext uri="{BB962C8B-B14F-4D97-AF65-F5344CB8AC3E}">
        <p14:creationId xmlns:p14="http://schemas.microsoft.com/office/powerpoint/2010/main" xmlns="" val="128237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with your partner – can you agree on what definition  you would give feedback. What is it?</a:t>
            </a:r>
          </a:p>
          <a:p>
            <a:endParaRPr lang="en-GB" dirty="0"/>
          </a:p>
          <a:p>
            <a:r>
              <a:rPr lang="en-GB" dirty="0"/>
              <a:t>TAKE WORKING DEFINITIONS FROM A FEW VOLUNTEERS. </a:t>
            </a:r>
          </a:p>
          <a:p>
            <a:endParaRPr lang="en-GB" dirty="0"/>
          </a:p>
          <a:p>
            <a:r>
              <a:rPr lang="en-GB" dirty="0"/>
              <a:t>ANY SIGNIFICANT DIFFERENCES?</a:t>
            </a:r>
          </a:p>
          <a:p>
            <a:endParaRPr lang="en-GB" dirty="0"/>
          </a:p>
          <a:p>
            <a:r>
              <a:rPr lang="en-GB" dirty="0"/>
              <a:t>Well, lets start looking at some official definitions…</a:t>
            </a:r>
          </a:p>
        </p:txBody>
      </p:sp>
      <p:sp>
        <p:nvSpPr>
          <p:cNvPr id="4" name="Slide Number Placeholder 3"/>
          <p:cNvSpPr>
            <a:spLocks noGrp="1"/>
          </p:cNvSpPr>
          <p:nvPr>
            <p:ph type="sldNum" sz="quarter" idx="10"/>
          </p:nvPr>
        </p:nvSpPr>
        <p:spPr/>
        <p:txBody>
          <a:bodyPr/>
          <a:lstStyle/>
          <a:p>
            <a:fld id="{C31F29AC-2B67-A747-8B11-C3C274384575}" type="slidenum">
              <a:rPr lang="en-US" smtClean="0"/>
              <a:pPr/>
              <a:t>7</a:t>
            </a:fld>
            <a:endParaRPr lang="en-US"/>
          </a:p>
        </p:txBody>
      </p:sp>
    </p:spTree>
    <p:extLst>
      <p:ext uri="{BB962C8B-B14F-4D97-AF65-F5344CB8AC3E}">
        <p14:creationId xmlns:p14="http://schemas.microsoft.com/office/powerpoint/2010/main" xmlns="" val="138307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8</a:t>
            </a:fld>
            <a:endParaRPr lang="en-US"/>
          </a:p>
        </p:txBody>
      </p:sp>
    </p:spTree>
    <p:extLst>
      <p:ext uri="{BB962C8B-B14F-4D97-AF65-F5344CB8AC3E}">
        <p14:creationId xmlns:p14="http://schemas.microsoft.com/office/powerpoint/2010/main" xmlns="" val="160688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 okay happy with that</a:t>
            </a:r>
          </a:p>
          <a:p>
            <a:endParaRPr lang="en-GB" dirty="0"/>
          </a:p>
          <a:p>
            <a:r>
              <a:rPr lang="en-GB" dirty="0"/>
              <a:t>Used as a basis for improvement – okay so even laughing at a joke – or not laughing can form a “basis”. So we still have a very wide definition here.</a:t>
            </a:r>
          </a:p>
        </p:txBody>
      </p:sp>
      <p:sp>
        <p:nvSpPr>
          <p:cNvPr id="4" name="Slide Number Placeholder 3"/>
          <p:cNvSpPr>
            <a:spLocks noGrp="1"/>
          </p:cNvSpPr>
          <p:nvPr>
            <p:ph type="sldNum" sz="quarter" idx="10"/>
          </p:nvPr>
        </p:nvSpPr>
        <p:spPr/>
        <p:txBody>
          <a:bodyPr/>
          <a:lstStyle/>
          <a:p>
            <a:fld id="{C31F29AC-2B67-A747-8B11-C3C274384575}" type="slidenum">
              <a:rPr lang="en-US" smtClean="0"/>
              <a:pPr/>
              <a:t>9</a:t>
            </a:fld>
            <a:endParaRPr lang="en-US"/>
          </a:p>
        </p:txBody>
      </p:sp>
    </p:spTree>
    <p:extLst>
      <p:ext uri="{BB962C8B-B14F-4D97-AF65-F5344CB8AC3E}">
        <p14:creationId xmlns:p14="http://schemas.microsoft.com/office/powerpoint/2010/main" xmlns="" val="3309889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1F29AC-2B67-A747-8B11-C3C274384575}" type="slidenum">
              <a:rPr lang="en-US" smtClean="0"/>
              <a:pPr/>
              <a:t>10</a:t>
            </a:fld>
            <a:endParaRPr lang="en-US"/>
          </a:p>
        </p:txBody>
      </p:sp>
    </p:spTree>
    <p:extLst>
      <p:ext uri="{BB962C8B-B14F-4D97-AF65-F5344CB8AC3E}">
        <p14:creationId xmlns:p14="http://schemas.microsoft.com/office/powerpoint/2010/main" xmlns="" val="308259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 okay again</a:t>
            </a:r>
          </a:p>
          <a:p>
            <a:endParaRPr lang="en-GB" dirty="0"/>
          </a:p>
          <a:p>
            <a:r>
              <a:rPr lang="en-GB" dirty="0"/>
              <a:t>Gives to learners – I’m not sure about this – can’t feedback work both ways. We teachers need to get feedback from our learners too (assessment for learning) like my asking you to put your hands up earlier…information for me, so that I know more about what you know, or think you know…</a:t>
            </a:r>
          </a:p>
        </p:txBody>
      </p:sp>
      <p:sp>
        <p:nvSpPr>
          <p:cNvPr id="4" name="Slide Number Placeholder 3"/>
          <p:cNvSpPr>
            <a:spLocks noGrp="1"/>
          </p:cNvSpPr>
          <p:nvPr>
            <p:ph type="sldNum" sz="quarter" idx="10"/>
          </p:nvPr>
        </p:nvSpPr>
        <p:spPr/>
        <p:txBody>
          <a:bodyPr/>
          <a:lstStyle/>
          <a:p>
            <a:fld id="{C31F29AC-2B67-A747-8B11-C3C274384575}" type="slidenum">
              <a:rPr lang="en-US" smtClean="0"/>
              <a:pPr/>
              <a:t>11</a:t>
            </a:fld>
            <a:endParaRPr lang="en-US"/>
          </a:p>
        </p:txBody>
      </p:sp>
    </p:spTree>
    <p:extLst>
      <p:ext uri="{BB962C8B-B14F-4D97-AF65-F5344CB8AC3E}">
        <p14:creationId xmlns:p14="http://schemas.microsoft.com/office/powerpoint/2010/main" xmlns="" val="2004157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 Training Cov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38BD191-CDFA-4EA5-93FB-61CC9DAF0EAE}"/>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270000"/>
            <a:ext cx="12192000" cy="8128000"/>
          </a:xfrm>
          <a:prstGeom prst="rect">
            <a:avLst/>
          </a:prstGeom>
        </p:spPr>
      </p:pic>
      <p:sp>
        <p:nvSpPr>
          <p:cNvPr id="4" name="Title 1">
            <a:extLst>
              <a:ext uri="{FF2B5EF4-FFF2-40B4-BE49-F238E27FC236}">
                <a16:creationId xmlns:a16="http://schemas.microsoft.com/office/drawing/2014/main" xmlns=""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xmlns="" id="{6C64C30E-C391-4871-9384-CDCFCD4B4917}"/>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xmlns=""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1422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9F13B6-99B4-43A1-A1AB-C40B85E8BFA2}"/>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19120" y="4949505"/>
            <a:ext cx="1446686" cy="1446686"/>
          </a:xfrm>
          <a:prstGeom prst="rect">
            <a:avLst/>
          </a:prstGeom>
        </p:spPr>
      </p:pic>
    </p:spTree>
    <p:extLst>
      <p:ext uri="{BB962C8B-B14F-4D97-AF65-F5344CB8AC3E}">
        <p14:creationId xmlns:p14="http://schemas.microsoft.com/office/powerpoint/2010/main" xmlns="" val="258148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dult Cambridge Cover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244403E-419E-47C3-9D3A-51ED2B6E0117}"/>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271436"/>
            <a:ext cx="12192000" cy="8129436"/>
          </a:xfrm>
          <a:prstGeom prst="rect">
            <a:avLst/>
          </a:prstGeom>
        </p:spPr>
      </p:pic>
      <p:sp>
        <p:nvSpPr>
          <p:cNvPr id="4" name="Title 1">
            <a:extLst>
              <a:ext uri="{FF2B5EF4-FFF2-40B4-BE49-F238E27FC236}">
                <a16:creationId xmlns:a16="http://schemas.microsoft.com/office/drawing/2014/main" xmlns=""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xmlns="" id="{6C64C30E-C391-4871-9384-CDCFCD4B4917}"/>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xmlns=""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2958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oung Learner Cover P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FA73E83A-591E-43C8-886A-185E8D94A597}"/>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694565"/>
            <a:ext cx="12192000" cy="8129465"/>
          </a:xfrm>
          <a:prstGeom prst="rect">
            <a:avLst/>
          </a:prstGeom>
        </p:spPr>
      </p:pic>
      <p:sp>
        <p:nvSpPr>
          <p:cNvPr id="4" name="Title 1">
            <a:extLst>
              <a:ext uri="{FF2B5EF4-FFF2-40B4-BE49-F238E27FC236}">
                <a16:creationId xmlns:a16="http://schemas.microsoft.com/office/drawing/2014/main" xmlns=""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xmlns="" id="{6C64C30E-C391-4871-9384-CDCFCD4B4917}"/>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xmlns=""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780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dult London Cover Pag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1D0BF24D-048B-4EE5-9F08-FA0A98BAC35F}"/>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406442"/>
            <a:ext cx="12192000" cy="8120063"/>
          </a:xfrm>
          <a:prstGeom prst="rect">
            <a:avLst/>
          </a:prstGeom>
        </p:spPr>
      </p:pic>
      <p:sp>
        <p:nvSpPr>
          <p:cNvPr id="4" name="Title 1">
            <a:extLst>
              <a:ext uri="{FF2B5EF4-FFF2-40B4-BE49-F238E27FC236}">
                <a16:creationId xmlns:a16="http://schemas.microsoft.com/office/drawing/2014/main" xmlns=""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xmlns="" id="{6C64C30E-C391-4871-9384-CDCFCD4B4917}"/>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xmlns=""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2474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4447C5-3053-46F6-9EDD-002CD5FE7939}"/>
              </a:ext>
            </a:extLst>
          </p:cNvPr>
          <p:cNvSpPr>
            <a:spLocks noGrp="1"/>
          </p:cNvSpPr>
          <p:nvPr>
            <p:ph type="title"/>
          </p:nvPr>
        </p:nvSpPr>
        <p:spPr/>
        <p:txBody>
          <a:bodyPr/>
          <a:lstStyle>
            <a:lvl1pPr>
              <a:defRPr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4249271-E37D-4F55-9B6D-C6711E15F7BA}"/>
              </a:ext>
            </a:extLst>
          </p:cNvPr>
          <p:cNvSpPr>
            <a:spLocks noGrp="1"/>
          </p:cNvSpPr>
          <p:nvPr>
            <p:ph idx="1"/>
          </p:nvPr>
        </p:nvSpPr>
        <p:spPr>
          <a:xfrm>
            <a:off x="838200" y="1825625"/>
            <a:ext cx="9364579"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5886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13044-CE65-458E-860F-251C4C66F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C7F319-5391-41A7-9373-EE8A6AB461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5E0F345-0A0E-4D21-A902-3FFFC18E3E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22657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A9D18-4BD2-4B88-9E7F-6BFF466152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6EC90A2-68C1-499A-96F0-2BE9649F2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5492D2B-F2C8-4AEF-A0D8-DBA5BD183F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B25F120-1B76-4AEC-9162-3FF3B8160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8F47B3C-5B14-4E56-91E1-F63614B603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28270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57305-C47A-42D0-AEC5-006270E0CA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93362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6938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F186B0C-B5D0-4AA8-9E6F-A7091AB7D9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7C7905A-D84A-4A53-BB7A-C478BC611CF8}"/>
              </a:ext>
            </a:extLst>
          </p:cNvPr>
          <p:cNvSpPr>
            <a:spLocks noGrp="1"/>
          </p:cNvSpPr>
          <p:nvPr>
            <p:ph type="body" idx="1"/>
          </p:nvPr>
        </p:nvSpPr>
        <p:spPr>
          <a:xfrm>
            <a:off x="838200" y="1825625"/>
            <a:ext cx="936457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CBE06521-0AB3-40C6-B842-8733C447C397}"/>
              </a:ext>
            </a:extLst>
          </p:cNvPr>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8369969" y="2923674"/>
            <a:ext cx="4511842" cy="4511842"/>
          </a:xfrm>
          <a:prstGeom prst="rect">
            <a:avLst/>
          </a:prstGeom>
        </p:spPr>
      </p:pic>
      <p:pic>
        <p:nvPicPr>
          <p:cNvPr id="11" name="Picture 10">
            <a:extLst>
              <a:ext uri="{FF2B5EF4-FFF2-40B4-BE49-F238E27FC236}">
                <a16:creationId xmlns:a16="http://schemas.microsoft.com/office/drawing/2014/main" xmlns="" id="{7169C3AA-76BC-44D4-ACA0-4308C0F73A06}"/>
              </a:ext>
            </a:extLst>
          </p:cNvPr>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10661149" y="346158"/>
            <a:ext cx="1169822" cy="1169822"/>
          </a:xfrm>
          <a:prstGeom prst="rect">
            <a:avLst/>
          </a:prstGeom>
        </p:spPr>
      </p:pic>
    </p:spTree>
    <p:extLst>
      <p:ext uri="{BB962C8B-B14F-4D97-AF65-F5344CB8AC3E}">
        <p14:creationId xmlns:p14="http://schemas.microsoft.com/office/powerpoint/2010/main" xmlns="" val="234918560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50" r:id="rId5"/>
    <p:sldLayoutId id="2147483652" r:id="rId6"/>
    <p:sldLayoutId id="2147483653" r:id="rId7"/>
    <p:sldLayoutId id="2147483654" r:id="rId8"/>
    <p:sldLayoutId id="2147483655" r:id="rId9"/>
    <p:sldLayoutId id="2147483649" r:id="rId10"/>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112442-661B-400E-B236-D4681A26204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70000"/>
            <a:ext cx="12192000" cy="8128000"/>
          </a:xfrm>
          <a:prstGeom prst="rect">
            <a:avLst/>
          </a:prstGeom>
        </p:spPr>
      </p:pic>
      <p:sp>
        <p:nvSpPr>
          <p:cNvPr id="2" name="Title 1">
            <a:extLst>
              <a:ext uri="{FF2B5EF4-FFF2-40B4-BE49-F238E27FC236}">
                <a16:creationId xmlns:a16="http://schemas.microsoft.com/office/drawing/2014/main" xmlns="" id="{FFE015E4-DB21-4843-9527-0BF5DEDF65F9}"/>
              </a:ext>
            </a:extLst>
          </p:cNvPr>
          <p:cNvSpPr>
            <a:spLocks noGrp="1"/>
          </p:cNvSpPr>
          <p:nvPr>
            <p:ph type="ctrTitle" idx="4294967295"/>
          </p:nvPr>
        </p:nvSpPr>
        <p:spPr>
          <a:xfrm>
            <a:off x="2025707" y="5672848"/>
            <a:ext cx="9584651" cy="666095"/>
          </a:xfrm>
        </p:spPr>
        <p:txBody>
          <a:bodyPr>
            <a:normAutofit fontScale="90000"/>
          </a:bodyPr>
          <a:lstStyle/>
          <a:p>
            <a:r>
              <a:rPr lang="en-US" sz="5400" dirty="0">
                <a:solidFill>
                  <a:schemeClr val="bg1"/>
                </a:solidFill>
                <a:latin typeface="Arial" charset="0"/>
                <a:ea typeface="Arial" charset="0"/>
                <a:cs typeface="Arial" charset="0"/>
              </a:rPr>
              <a:t>What do we talk about when</a:t>
            </a:r>
            <a:br>
              <a:rPr lang="en-US" sz="5400" dirty="0">
                <a:solidFill>
                  <a:schemeClr val="bg1"/>
                </a:solidFill>
                <a:latin typeface="Arial" charset="0"/>
                <a:ea typeface="Arial" charset="0"/>
                <a:cs typeface="Arial" charset="0"/>
              </a:rPr>
            </a:br>
            <a:r>
              <a:rPr lang="en-US" sz="5400" dirty="0">
                <a:solidFill>
                  <a:schemeClr val="bg1"/>
                </a:solidFill>
                <a:latin typeface="Arial" charset="0"/>
                <a:ea typeface="Arial" charset="0"/>
                <a:cs typeface="Arial" charset="0"/>
              </a:rPr>
              <a:t>We talk about feedback?</a:t>
            </a:r>
            <a:r>
              <a:rPr lang="en-GB" sz="3600" b="1" dirty="0">
                <a:solidFill>
                  <a:schemeClr val="bg1"/>
                </a:solidFill>
                <a:latin typeface="+mn-lt"/>
              </a:rPr>
              <a:t/>
            </a:r>
            <a:br>
              <a:rPr lang="en-GB" sz="3600" b="1" dirty="0">
                <a:solidFill>
                  <a:schemeClr val="bg1"/>
                </a:solidFill>
                <a:latin typeface="+mn-lt"/>
              </a:rPr>
            </a:br>
            <a:endParaRPr lang="en-US" sz="3600" b="0" dirty="0">
              <a:solidFill>
                <a:schemeClr val="bg1"/>
              </a:solidFill>
              <a:latin typeface="+mj-lt"/>
            </a:endParaRPr>
          </a:p>
        </p:txBody>
      </p:sp>
      <p:pic>
        <p:nvPicPr>
          <p:cNvPr id="7" name="Picture 6">
            <a:extLst>
              <a:ext uri="{FF2B5EF4-FFF2-40B4-BE49-F238E27FC236}">
                <a16:creationId xmlns:a16="http://schemas.microsoft.com/office/drawing/2014/main" xmlns="" id="{4E208E12-8A40-470C-A729-B6E56479608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9120" y="4949505"/>
            <a:ext cx="1446686" cy="1446686"/>
          </a:xfrm>
          <a:prstGeom prst="rect">
            <a:avLst/>
          </a:prstGeom>
        </p:spPr>
      </p:pic>
      <p:cxnSp>
        <p:nvCxnSpPr>
          <p:cNvPr id="11" name="Straight Connector 10">
            <a:extLst>
              <a:ext uri="{FF2B5EF4-FFF2-40B4-BE49-F238E27FC236}">
                <a16:creationId xmlns:a16="http://schemas.microsoft.com/office/drawing/2014/main" xmlns="" id="{7F2BC761-DEC9-43A5-8614-2E9728D81B78}"/>
              </a:ext>
            </a:extLst>
          </p:cNvPr>
          <p:cNvCxnSpPr/>
          <p:nvPr/>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44068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059529C-FE47-4A19-B17F-49C21F5C8B1D}"/>
              </a:ext>
            </a:extLst>
          </p:cNvPr>
          <p:cNvSpPr/>
          <p:nvPr/>
        </p:nvSpPr>
        <p:spPr>
          <a:xfrm>
            <a:off x="2246673" y="2151727"/>
            <a:ext cx="8052619" cy="3539430"/>
          </a:xfrm>
          <a:prstGeom prst="rect">
            <a:avLst/>
          </a:prstGeom>
        </p:spPr>
        <p:txBody>
          <a:bodyPr wrap="square">
            <a:spAutoFit/>
          </a:bodyPr>
          <a:lstStyle/>
          <a:p>
            <a:r>
              <a:rPr lang="en-GB" sz="3200" b="1" i="1" dirty="0"/>
              <a:t>“Feedback is information a teacher or another speaker, including another learner, gives to learners on how well they are doing, either to help the learner improve specific points, or to help plan their learning ”</a:t>
            </a:r>
            <a:endParaRPr lang="en-GB" sz="3200" b="1" i="1" dirty="0">
              <a:cs typeface="Times New Roman" panose="02020603050405020304" pitchFamily="18" charset="0"/>
            </a:endParaRPr>
          </a:p>
          <a:p>
            <a:endParaRPr lang="en-GB" sz="3200" b="1"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British Council website</a:t>
            </a:r>
            <a:endParaRPr lang="en-GB" sz="3200" dirty="0"/>
          </a:p>
        </p:txBody>
      </p:sp>
    </p:spTree>
    <p:extLst>
      <p:ext uri="{BB962C8B-B14F-4D97-AF65-F5344CB8AC3E}">
        <p14:creationId xmlns:p14="http://schemas.microsoft.com/office/powerpoint/2010/main" xmlns="" val="112635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059529C-FE47-4A19-B17F-49C21F5C8B1D}"/>
              </a:ext>
            </a:extLst>
          </p:cNvPr>
          <p:cNvSpPr/>
          <p:nvPr/>
        </p:nvSpPr>
        <p:spPr>
          <a:xfrm>
            <a:off x="2246673" y="2151727"/>
            <a:ext cx="8052619" cy="3539430"/>
          </a:xfrm>
          <a:prstGeom prst="rect">
            <a:avLst/>
          </a:prstGeom>
        </p:spPr>
        <p:txBody>
          <a:bodyPr wrap="square">
            <a:spAutoFit/>
          </a:bodyPr>
          <a:lstStyle/>
          <a:p>
            <a:r>
              <a:rPr lang="en-GB" sz="3200" b="1" i="1" dirty="0"/>
              <a:t>“Feedback is </a:t>
            </a:r>
            <a:r>
              <a:rPr lang="en-GB" sz="3200" b="1" i="1" dirty="0">
                <a:solidFill>
                  <a:srgbClr val="FF0000"/>
                </a:solidFill>
              </a:rPr>
              <a:t>information </a:t>
            </a:r>
            <a:r>
              <a:rPr lang="en-GB" sz="3200" b="1" i="1" dirty="0"/>
              <a:t>a teacher or another speaker, including another learner, gives </a:t>
            </a:r>
            <a:r>
              <a:rPr lang="en-GB" sz="3200" b="1" i="1" dirty="0">
                <a:solidFill>
                  <a:srgbClr val="FF0000"/>
                </a:solidFill>
              </a:rPr>
              <a:t>to learners </a:t>
            </a:r>
            <a:r>
              <a:rPr lang="en-GB" sz="3200" b="1" i="1" dirty="0"/>
              <a:t>on how well they are doing, either to help the learner improve specific points, or to help plan their learning ”</a:t>
            </a:r>
            <a:endParaRPr lang="en-GB" sz="3200" b="1" i="1" dirty="0">
              <a:cs typeface="Times New Roman" panose="02020603050405020304" pitchFamily="18" charset="0"/>
            </a:endParaRPr>
          </a:p>
          <a:p>
            <a:endParaRPr lang="en-GB" sz="3200" b="1"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British Council website</a:t>
            </a:r>
            <a:endParaRPr lang="en-GB" sz="3200" dirty="0"/>
          </a:p>
        </p:txBody>
      </p:sp>
    </p:spTree>
    <p:extLst>
      <p:ext uri="{BB962C8B-B14F-4D97-AF65-F5344CB8AC3E}">
        <p14:creationId xmlns:p14="http://schemas.microsoft.com/office/powerpoint/2010/main" xmlns="" val="111012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059529C-FE47-4A19-B17F-49C21F5C8B1D}"/>
              </a:ext>
            </a:extLst>
          </p:cNvPr>
          <p:cNvSpPr/>
          <p:nvPr/>
        </p:nvSpPr>
        <p:spPr>
          <a:xfrm>
            <a:off x="2246673" y="2151727"/>
            <a:ext cx="8052619" cy="3539430"/>
          </a:xfrm>
          <a:prstGeom prst="rect">
            <a:avLst/>
          </a:prstGeom>
        </p:spPr>
        <p:txBody>
          <a:bodyPr wrap="square" anchor="t">
            <a:spAutoFit/>
          </a:bodyPr>
          <a:lstStyle/>
          <a:p>
            <a:r>
              <a:rPr lang="en-GB" sz="3200" b="1" i="1" dirty="0"/>
              <a:t>“Feedback is </a:t>
            </a:r>
            <a:r>
              <a:rPr lang="en-GB" sz="3200" b="1" i="1" dirty="0">
                <a:solidFill>
                  <a:srgbClr val="FF0000"/>
                </a:solidFill>
              </a:rPr>
              <a:t>information </a:t>
            </a:r>
            <a:r>
              <a:rPr lang="en-GB" sz="3200" b="1" i="1" dirty="0"/>
              <a:t>a teacher or another speaker, including another learner, gives </a:t>
            </a:r>
            <a:r>
              <a:rPr lang="en-GB" sz="3200" b="1" i="1" dirty="0">
                <a:solidFill>
                  <a:srgbClr val="FF0000"/>
                </a:solidFill>
              </a:rPr>
              <a:t>to learners </a:t>
            </a:r>
            <a:r>
              <a:rPr lang="en-GB" sz="3200" b="1" i="1" dirty="0"/>
              <a:t>on how well they are doing, either </a:t>
            </a:r>
            <a:r>
              <a:rPr lang="en-GB" sz="3200" b="1" i="1" dirty="0">
                <a:solidFill>
                  <a:srgbClr val="FF0000"/>
                </a:solidFill>
              </a:rPr>
              <a:t>to help </a:t>
            </a:r>
            <a:r>
              <a:rPr lang="en-GB" sz="3200" b="1" i="1" dirty="0"/>
              <a:t>the learner improve specific points, or to help plan their learning ”</a:t>
            </a:r>
            <a:endParaRPr lang="en-GB" sz="3200" b="1" i="1" dirty="0">
              <a:cs typeface="Times New Roman" panose="02020603050405020304" pitchFamily="18" charset="0"/>
            </a:endParaRPr>
          </a:p>
          <a:p>
            <a:endParaRPr lang="en-GB" sz="3200" b="1"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British Council website</a:t>
            </a:r>
            <a:endParaRPr lang="en-GB" sz="3200" dirty="0"/>
          </a:p>
        </p:txBody>
      </p:sp>
    </p:spTree>
    <p:extLst>
      <p:ext uri="{BB962C8B-B14F-4D97-AF65-F5344CB8AC3E}">
        <p14:creationId xmlns:p14="http://schemas.microsoft.com/office/powerpoint/2010/main" xmlns="" val="333261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059529C-FE47-4A19-B17F-49C21F5C8B1D}"/>
              </a:ext>
            </a:extLst>
          </p:cNvPr>
          <p:cNvSpPr/>
          <p:nvPr/>
        </p:nvSpPr>
        <p:spPr>
          <a:xfrm>
            <a:off x="2246673" y="2151728"/>
            <a:ext cx="8052619" cy="3293209"/>
          </a:xfrm>
          <a:prstGeom prst="rect">
            <a:avLst/>
          </a:prstGeom>
        </p:spPr>
        <p:txBody>
          <a:bodyPr wrap="square">
            <a:spAutoFit/>
          </a:bodyPr>
          <a:lstStyle/>
          <a:p>
            <a:r>
              <a:rPr lang="en-GB" sz="3200" b="1" dirty="0"/>
              <a:t>“…</a:t>
            </a:r>
            <a:r>
              <a:rPr lang="en-GB" sz="3200" b="1" i="1" dirty="0"/>
              <a:t>feedback is conceptualized as information provided by an agent (e.g., teacher, peer, book, parent, self, experience) regarding aspects of one’s performance or understanding”.</a:t>
            </a:r>
            <a:endParaRPr lang="en-GB" sz="3200" b="1" i="1" dirty="0">
              <a:cs typeface="Times New Roman" panose="02020603050405020304" pitchFamily="18" charset="0"/>
            </a:endParaRPr>
          </a:p>
          <a:p>
            <a:endParaRPr lang="en-GB" sz="2400"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Timperley &amp; Hattie 2007</a:t>
            </a:r>
            <a:endParaRPr lang="en-GB" sz="3200" dirty="0"/>
          </a:p>
        </p:txBody>
      </p:sp>
    </p:spTree>
    <p:extLst>
      <p:ext uri="{BB962C8B-B14F-4D97-AF65-F5344CB8AC3E}">
        <p14:creationId xmlns:p14="http://schemas.microsoft.com/office/powerpoint/2010/main" xmlns="" val="185274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059529C-FE47-4A19-B17F-49C21F5C8B1D}"/>
              </a:ext>
            </a:extLst>
          </p:cNvPr>
          <p:cNvSpPr/>
          <p:nvPr/>
        </p:nvSpPr>
        <p:spPr>
          <a:xfrm>
            <a:off x="2246673" y="2151727"/>
            <a:ext cx="8052619" cy="2308324"/>
          </a:xfrm>
          <a:prstGeom prst="rect">
            <a:avLst/>
          </a:prstGeom>
        </p:spPr>
        <p:txBody>
          <a:bodyPr wrap="square">
            <a:spAutoFit/>
          </a:bodyPr>
          <a:lstStyle/>
          <a:p>
            <a:r>
              <a:rPr lang="en-GB" sz="3200" b="1" i="1" dirty="0"/>
              <a:t>“…the main purpose of feedback is to reduce discrepancies between current understandings and performance and a goal”.</a:t>
            </a:r>
            <a:endParaRPr lang="en-GB" sz="3200" b="1" i="1" dirty="0">
              <a:cs typeface="Times New Roman" panose="02020603050405020304" pitchFamily="18" charset="0"/>
            </a:endParaRPr>
          </a:p>
          <a:p>
            <a:endParaRPr lang="en-GB" sz="2400"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Timperley &amp; Hattie 2007</a:t>
            </a:r>
            <a:endParaRPr lang="en-GB" sz="3200" dirty="0"/>
          </a:p>
        </p:txBody>
      </p:sp>
    </p:spTree>
    <p:extLst>
      <p:ext uri="{BB962C8B-B14F-4D97-AF65-F5344CB8AC3E}">
        <p14:creationId xmlns:p14="http://schemas.microsoft.com/office/powerpoint/2010/main" xmlns="" val="329113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059529C-FE47-4A19-B17F-49C21F5C8B1D}"/>
              </a:ext>
            </a:extLst>
          </p:cNvPr>
          <p:cNvSpPr/>
          <p:nvPr/>
        </p:nvSpPr>
        <p:spPr>
          <a:xfrm>
            <a:off x="2246673" y="2151727"/>
            <a:ext cx="8052619" cy="2308324"/>
          </a:xfrm>
          <a:prstGeom prst="rect">
            <a:avLst/>
          </a:prstGeom>
        </p:spPr>
        <p:txBody>
          <a:bodyPr wrap="square">
            <a:spAutoFit/>
          </a:bodyPr>
          <a:lstStyle/>
          <a:p>
            <a:r>
              <a:rPr lang="en-GB" sz="3200" b="1" i="1" dirty="0"/>
              <a:t>“…the </a:t>
            </a:r>
            <a:r>
              <a:rPr lang="en-GB" sz="3200" b="1" i="1" dirty="0">
                <a:solidFill>
                  <a:srgbClr val="FF0000"/>
                </a:solidFill>
              </a:rPr>
              <a:t>main purpose </a:t>
            </a:r>
            <a:r>
              <a:rPr lang="en-GB" sz="3200" b="1" i="1" dirty="0"/>
              <a:t>of feedback is to </a:t>
            </a:r>
            <a:r>
              <a:rPr lang="en-GB" sz="3200" b="1" i="1" dirty="0">
                <a:solidFill>
                  <a:srgbClr val="FF0000"/>
                </a:solidFill>
              </a:rPr>
              <a:t>reduce discrepancies </a:t>
            </a:r>
            <a:r>
              <a:rPr lang="en-GB" sz="3200" b="1" i="1" dirty="0"/>
              <a:t>between </a:t>
            </a:r>
            <a:r>
              <a:rPr lang="en-GB" sz="3200" b="1" i="1" dirty="0">
                <a:solidFill>
                  <a:srgbClr val="FF0000"/>
                </a:solidFill>
              </a:rPr>
              <a:t>current</a:t>
            </a:r>
            <a:r>
              <a:rPr lang="en-GB" sz="3200" b="1" i="1" dirty="0"/>
              <a:t> understandings and performance and a </a:t>
            </a:r>
            <a:r>
              <a:rPr lang="en-GB" sz="3200" b="1" i="1" dirty="0">
                <a:solidFill>
                  <a:srgbClr val="FF0000"/>
                </a:solidFill>
              </a:rPr>
              <a:t>goal</a:t>
            </a:r>
            <a:r>
              <a:rPr lang="en-GB" sz="3200" b="1" i="1" dirty="0"/>
              <a:t>”.</a:t>
            </a:r>
            <a:endParaRPr lang="en-GB" sz="3200" b="1" i="1" dirty="0">
              <a:cs typeface="Times New Roman" panose="02020603050405020304" pitchFamily="18" charset="0"/>
            </a:endParaRPr>
          </a:p>
          <a:p>
            <a:endParaRPr lang="en-GB" sz="2400"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Timperley &amp; Hattie 2007</a:t>
            </a:r>
            <a:endParaRPr lang="en-GB" sz="3200" dirty="0"/>
          </a:p>
        </p:txBody>
      </p:sp>
    </p:spTree>
    <p:extLst>
      <p:ext uri="{BB962C8B-B14F-4D97-AF65-F5344CB8AC3E}">
        <p14:creationId xmlns:p14="http://schemas.microsoft.com/office/powerpoint/2010/main" xmlns="" val="225494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DB0212-D380-43BD-9C1B-4FED4EF6E568}"/>
              </a:ext>
            </a:extLst>
          </p:cNvPr>
          <p:cNvSpPr txBox="1"/>
          <p:nvPr/>
        </p:nvSpPr>
        <p:spPr>
          <a:xfrm>
            <a:off x="2556388" y="2020530"/>
            <a:ext cx="2536723" cy="3139321"/>
          </a:xfrm>
          <a:prstGeom prst="rect">
            <a:avLst/>
          </a:prstGeom>
          <a:noFill/>
        </p:spPr>
        <p:txBody>
          <a:bodyPr wrap="square" rtlCol="0">
            <a:spAutoFit/>
          </a:bodyPr>
          <a:lstStyle/>
          <a:p>
            <a:r>
              <a:rPr lang="en-GB" dirty="0"/>
              <a:t>1) </a:t>
            </a:r>
            <a:r>
              <a:rPr lang="en-GB" dirty="0">
                <a:solidFill>
                  <a:srgbClr val="00B050"/>
                </a:solidFill>
              </a:rPr>
              <a:t>FEEDBACK</a:t>
            </a:r>
          </a:p>
          <a:p>
            <a:endParaRPr lang="en-GB" dirty="0"/>
          </a:p>
          <a:p>
            <a:r>
              <a:rPr lang="en-GB" dirty="0"/>
              <a:t>2) </a:t>
            </a:r>
            <a:r>
              <a:rPr lang="en-GB" dirty="0">
                <a:solidFill>
                  <a:srgbClr val="00B050"/>
                </a:solidFill>
              </a:rPr>
              <a:t>FEEDBACK</a:t>
            </a:r>
          </a:p>
          <a:p>
            <a:endParaRPr lang="en-GB" dirty="0"/>
          </a:p>
          <a:p>
            <a:r>
              <a:rPr lang="en-GB" dirty="0"/>
              <a:t>3) </a:t>
            </a:r>
            <a:r>
              <a:rPr lang="en-GB" dirty="0">
                <a:solidFill>
                  <a:srgbClr val="00B050"/>
                </a:solidFill>
              </a:rPr>
              <a:t>FEEDBACK</a:t>
            </a:r>
          </a:p>
          <a:p>
            <a:endParaRPr lang="en-GB" dirty="0"/>
          </a:p>
          <a:p>
            <a:r>
              <a:rPr lang="en-GB" dirty="0"/>
              <a:t>4) </a:t>
            </a:r>
            <a:r>
              <a:rPr lang="en-GB" dirty="0">
                <a:solidFill>
                  <a:srgbClr val="00B050"/>
                </a:solidFill>
              </a:rPr>
              <a:t>FEEDBACK</a:t>
            </a:r>
          </a:p>
          <a:p>
            <a:endParaRPr lang="en-GB" dirty="0"/>
          </a:p>
          <a:p>
            <a:r>
              <a:rPr lang="en-GB" dirty="0"/>
              <a:t>5) </a:t>
            </a:r>
            <a:r>
              <a:rPr lang="en-GB" dirty="0">
                <a:solidFill>
                  <a:srgbClr val="00B050"/>
                </a:solidFill>
              </a:rPr>
              <a:t>FEEDBACK</a:t>
            </a:r>
          </a:p>
          <a:p>
            <a:endParaRPr lang="en-GB" dirty="0"/>
          </a:p>
          <a:p>
            <a:endParaRPr lang="en-GB" dirty="0"/>
          </a:p>
        </p:txBody>
      </p:sp>
      <p:sp>
        <p:nvSpPr>
          <p:cNvPr id="5" name="TextBox 4">
            <a:extLst>
              <a:ext uri="{FF2B5EF4-FFF2-40B4-BE49-F238E27FC236}">
                <a16:creationId xmlns:a16="http://schemas.microsoft.com/office/drawing/2014/main" xmlns="" id="{A94F7E84-A9E8-4FAE-9A43-EB0C0820C36A}"/>
              </a:ext>
            </a:extLst>
          </p:cNvPr>
          <p:cNvSpPr txBox="1"/>
          <p:nvPr/>
        </p:nvSpPr>
        <p:spPr>
          <a:xfrm>
            <a:off x="5427407" y="2020530"/>
            <a:ext cx="2536723" cy="3139321"/>
          </a:xfrm>
          <a:prstGeom prst="rect">
            <a:avLst/>
          </a:prstGeom>
          <a:noFill/>
        </p:spPr>
        <p:txBody>
          <a:bodyPr wrap="square" rtlCol="0">
            <a:spAutoFit/>
          </a:bodyPr>
          <a:lstStyle/>
          <a:p>
            <a:r>
              <a:rPr lang="en-GB" dirty="0"/>
              <a:t>6) </a:t>
            </a:r>
            <a:r>
              <a:rPr lang="en-GB" dirty="0">
                <a:solidFill>
                  <a:srgbClr val="00B050"/>
                </a:solidFill>
              </a:rPr>
              <a:t>FEEDBACK</a:t>
            </a:r>
          </a:p>
          <a:p>
            <a:endParaRPr lang="en-GB" dirty="0"/>
          </a:p>
          <a:p>
            <a:r>
              <a:rPr lang="en-GB" dirty="0"/>
              <a:t>7) </a:t>
            </a:r>
            <a:r>
              <a:rPr lang="en-GB" dirty="0">
                <a:solidFill>
                  <a:srgbClr val="00B050"/>
                </a:solidFill>
              </a:rPr>
              <a:t>FEEDBACK</a:t>
            </a:r>
          </a:p>
          <a:p>
            <a:endParaRPr lang="en-GB" dirty="0"/>
          </a:p>
          <a:p>
            <a:r>
              <a:rPr lang="en-GB" dirty="0"/>
              <a:t>8) </a:t>
            </a:r>
            <a:r>
              <a:rPr lang="en-GB" dirty="0">
                <a:solidFill>
                  <a:srgbClr val="00B050"/>
                </a:solidFill>
              </a:rPr>
              <a:t>FEEDBACK</a:t>
            </a:r>
          </a:p>
          <a:p>
            <a:endParaRPr lang="en-GB" dirty="0"/>
          </a:p>
          <a:p>
            <a:r>
              <a:rPr lang="en-GB" dirty="0"/>
              <a:t>9) </a:t>
            </a:r>
            <a:r>
              <a:rPr lang="en-GB" dirty="0">
                <a:solidFill>
                  <a:srgbClr val="00B050"/>
                </a:solidFill>
              </a:rPr>
              <a:t>FEEDBACK</a:t>
            </a:r>
          </a:p>
          <a:p>
            <a:endParaRPr lang="en-GB" dirty="0"/>
          </a:p>
          <a:p>
            <a:r>
              <a:rPr lang="en-GB" dirty="0"/>
              <a:t>10) </a:t>
            </a:r>
            <a:r>
              <a:rPr lang="en-GB" dirty="0">
                <a:solidFill>
                  <a:srgbClr val="00B050"/>
                </a:solidFill>
              </a:rPr>
              <a:t>FEEDBACK</a:t>
            </a:r>
          </a:p>
          <a:p>
            <a:endParaRPr lang="en-GB" dirty="0"/>
          </a:p>
          <a:p>
            <a:endParaRPr lang="en-GB" dirty="0"/>
          </a:p>
        </p:txBody>
      </p:sp>
      <p:sp>
        <p:nvSpPr>
          <p:cNvPr id="6" name="TextBox 5">
            <a:extLst>
              <a:ext uri="{FF2B5EF4-FFF2-40B4-BE49-F238E27FC236}">
                <a16:creationId xmlns:a16="http://schemas.microsoft.com/office/drawing/2014/main" xmlns="" id="{78C9517D-535A-491F-B6A5-F34F2F14B70B}"/>
              </a:ext>
            </a:extLst>
          </p:cNvPr>
          <p:cNvSpPr txBox="1"/>
          <p:nvPr/>
        </p:nvSpPr>
        <p:spPr>
          <a:xfrm>
            <a:off x="8298427" y="2020530"/>
            <a:ext cx="2236839" cy="3139321"/>
          </a:xfrm>
          <a:prstGeom prst="rect">
            <a:avLst/>
          </a:prstGeom>
          <a:noFill/>
        </p:spPr>
        <p:txBody>
          <a:bodyPr wrap="square" rtlCol="0">
            <a:spAutoFit/>
          </a:bodyPr>
          <a:lstStyle/>
          <a:p>
            <a:r>
              <a:rPr lang="en-GB" dirty="0"/>
              <a:t>11) </a:t>
            </a:r>
            <a:r>
              <a:rPr lang="en-GB" dirty="0">
                <a:solidFill>
                  <a:srgbClr val="00B050"/>
                </a:solidFill>
              </a:rPr>
              <a:t>FEEDBACK</a:t>
            </a:r>
          </a:p>
          <a:p>
            <a:endParaRPr lang="en-GB" dirty="0"/>
          </a:p>
          <a:p>
            <a:r>
              <a:rPr lang="en-GB" dirty="0"/>
              <a:t>12) </a:t>
            </a:r>
            <a:r>
              <a:rPr lang="en-GB" dirty="0">
                <a:solidFill>
                  <a:srgbClr val="FF0000"/>
                </a:solidFill>
              </a:rPr>
              <a:t>NOT FEEDBACK</a:t>
            </a:r>
          </a:p>
          <a:p>
            <a:endParaRPr lang="en-GB" dirty="0"/>
          </a:p>
          <a:p>
            <a:r>
              <a:rPr lang="en-GB" dirty="0"/>
              <a:t>13) </a:t>
            </a:r>
            <a:r>
              <a:rPr lang="en-GB" dirty="0">
                <a:solidFill>
                  <a:srgbClr val="FF0000"/>
                </a:solidFill>
              </a:rPr>
              <a:t>NOT FEEDBACK</a:t>
            </a:r>
          </a:p>
          <a:p>
            <a:endParaRPr lang="en-GB" dirty="0"/>
          </a:p>
          <a:p>
            <a:r>
              <a:rPr lang="en-GB" dirty="0"/>
              <a:t>14) </a:t>
            </a:r>
            <a:r>
              <a:rPr lang="en-GB" dirty="0">
                <a:solidFill>
                  <a:srgbClr val="00B050"/>
                </a:solidFill>
              </a:rPr>
              <a:t>FEEDBACK</a:t>
            </a:r>
          </a:p>
          <a:p>
            <a:endParaRPr lang="en-GB" dirty="0"/>
          </a:p>
          <a:p>
            <a:r>
              <a:rPr lang="en-GB" dirty="0"/>
              <a:t>15) </a:t>
            </a:r>
            <a:r>
              <a:rPr lang="en-GB" dirty="0">
                <a:solidFill>
                  <a:srgbClr val="00B050"/>
                </a:solidFill>
              </a:rPr>
              <a:t>FEEDBACK</a:t>
            </a:r>
          </a:p>
          <a:p>
            <a:endParaRPr lang="en-GB" dirty="0"/>
          </a:p>
          <a:p>
            <a:endParaRPr lang="en-GB" dirty="0"/>
          </a:p>
        </p:txBody>
      </p:sp>
    </p:spTree>
    <p:extLst>
      <p:ext uri="{BB962C8B-B14F-4D97-AF65-F5344CB8AC3E}">
        <p14:creationId xmlns:p14="http://schemas.microsoft.com/office/powerpoint/2010/main" xmlns="" val="376063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DB0212-D380-43BD-9C1B-4FED4EF6E568}"/>
              </a:ext>
            </a:extLst>
          </p:cNvPr>
          <p:cNvSpPr txBox="1"/>
          <p:nvPr/>
        </p:nvSpPr>
        <p:spPr>
          <a:xfrm>
            <a:off x="2556388" y="2020530"/>
            <a:ext cx="2536723" cy="3139321"/>
          </a:xfrm>
          <a:prstGeom prst="rect">
            <a:avLst/>
          </a:prstGeom>
          <a:noFill/>
        </p:spPr>
        <p:txBody>
          <a:bodyPr wrap="square" rtlCol="0">
            <a:spAutoFit/>
          </a:bodyPr>
          <a:lstStyle/>
          <a:p>
            <a:r>
              <a:rPr lang="en-GB" dirty="0"/>
              <a:t>1) </a:t>
            </a:r>
            <a:r>
              <a:rPr lang="en-GB" dirty="0">
                <a:highlight>
                  <a:srgbClr val="00EF7D"/>
                </a:highlight>
              </a:rPr>
              <a:t>SUMMATIVE</a:t>
            </a:r>
            <a:r>
              <a:rPr lang="en-GB" dirty="0"/>
              <a:t> </a:t>
            </a:r>
            <a:r>
              <a:rPr lang="en-GB" dirty="0">
                <a:solidFill>
                  <a:srgbClr val="00B050"/>
                </a:solidFill>
              </a:rPr>
              <a:t>F’BACK</a:t>
            </a:r>
          </a:p>
          <a:p>
            <a:endParaRPr lang="en-GB" dirty="0"/>
          </a:p>
          <a:p>
            <a:r>
              <a:rPr lang="en-GB" dirty="0"/>
              <a:t>2) </a:t>
            </a:r>
            <a:r>
              <a:rPr lang="en-GB" dirty="0">
                <a:solidFill>
                  <a:srgbClr val="00B050"/>
                </a:solidFill>
              </a:rPr>
              <a:t>FEEDBACK</a:t>
            </a:r>
          </a:p>
          <a:p>
            <a:endParaRPr lang="en-GB" dirty="0"/>
          </a:p>
          <a:p>
            <a:r>
              <a:rPr lang="en-GB" dirty="0"/>
              <a:t>3) </a:t>
            </a:r>
            <a:r>
              <a:rPr lang="en-GB" dirty="0">
                <a:highlight>
                  <a:srgbClr val="00EF7D"/>
                </a:highlight>
              </a:rPr>
              <a:t>SUMMATIVE</a:t>
            </a:r>
            <a:r>
              <a:rPr lang="en-GB" dirty="0"/>
              <a:t> </a:t>
            </a:r>
            <a:r>
              <a:rPr lang="en-GB" dirty="0">
                <a:solidFill>
                  <a:srgbClr val="00B050"/>
                </a:solidFill>
              </a:rPr>
              <a:t>F’BACK</a:t>
            </a:r>
          </a:p>
          <a:p>
            <a:endParaRPr lang="en-GB" dirty="0"/>
          </a:p>
          <a:p>
            <a:r>
              <a:rPr lang="en-GB" dirty="0"/>
              <a:t>4) </a:t>
            </a:r>
            <a:r>
              <a:rPr lang="en-GB" dirty="0">
                <a:highlight>
                  <a:srgbClr val="00EF7D"/>
                </a:highlight>
              </a:rPr>
              <a:t>SUMMATIVE</a:t>
            </a:r>
            <a:r>
              <a:rPr lang="en-GB" dirty="0"/>
              <a:t> </a:t>
            </a:r>
            <a:r>
              <a:rPr lang="en-GB" dirty="0">
                <a:solidFill>
                  <a:srgbClr val="00B050"/>
                </a:solidFill>
              </a:rPr>
              <a:t>F’BACK</a:t>
            </a:r>
          </a:p>
          <a:p>
            <a:endParaRPr lang="en-GB" dirty="0"/>
          </a:p>
          <a:p>
            <a:r>
              <a:rPr lang="en-GB" dirty="0"/>
              <a:t>5) </a:t>
            </a:r>
            <a:r>
              <a:rPr lang="en-GB" dirty="0">
                <a:highlight>
                  <a:srgbClr val="00EF7D"/>
                </a:highlight>
              </a:rPr>
              <a:t>SUMMATIVE</a:t>
            </a:r>
            <a:r>
              <a:rPr lang="en-GB" dirty="0"/>
              <a:t>  </a:t>
            </a:r>
            <a:r>
              <a:rPr lang="en-GB" dirty="0">
                <a:solidFill>
                  <a:srgbClr val="00B050"/>
                </a:solidFill>
              </a:rPr>
              <a:t>F’BACK</a:t>
            </a:r>
          </a:p>
          <a:p>
            <a:endParaRPr lang="en-GB" dirty="0"/>
          </a:p>
          <a:p>
            <a:endParaRPr lang="en-GB" dirty="0"/>
          </a:p>
        </p:txBody>
      </p:sp>
      <p:sp>
        <p:nvSpPr>
          <p:cNvPr id="5" name="TextBox 4">
            <a:extLst>
              <a:ext uri="{FF2B5EF4-FFF2-40B4-BE49-F238E27FC236}">
                <a16:creationId xmlns:a16="http://schemas.microsoft.com/office/drawing/2014/main" xmlns="" id="{A94F7E84-A9E8-4FAE-9A43-EB0C0820C36A}"/>
              </a:ext>
            </a:extLst>
          </p:cNvPr>
          <p:cNvSpPr txBox="1"/>
          <p:nvPr/>
        </p:nvSpPr>
        <p:spPr>
          <a:xfrm>
            <a:off x="5427407" y="2020530"/>
            <a:ext cx="2536723" cy="3139321"/>
          </a:xfrm>
          <a:prstGeom prst="rect">
            <a:avLst/>
          </a:prstGeom>
          <a:noFill/>
        </p:spPr>
        <p:txBody>
          <a:bodyPr wrap="square" rtlCol="0">
            <a:spAutoFit/>
          </a:bodyPr>
          <a:lstStyle/>
          <a:p>
            <a:r>
              <a:rPr lang="en-GB" dirty="0"/>
              <a:t>6) </a:t>
            </a:r>
            <a:r>
              <a:rPr lang="en-GB" dirty="0">
                <a:solidFill>
                  <a:srgbClr val="00B050"/>
                </a:solidFill>
              </a:rPr>
              <a:t>FEEDBACK</a:t>
            </a:r>
          </a:p>
          <a:p>
            <a:endParaRPr lang="en-GB" dirty="0"/>
          </a:p>
          <a:p>
            <a:r>
              <a:rPr lang="en-GB" dirty="0"/>
              <a:t>7) </a:t>
            </a:r>
            <a:r>
              <a:rPr lang="en-GB" dirty="0">
                <a:solidFill>
                  <a:srgbClr val="00B050"/>
                </a:solidFill>
              </a:rPr>
              <a:t>FEEDBACK</a:t>
            </a:r>
          </a:p>
          <a:p>
            <a:endParaRPr lang="en-GB" dirty="0"/>
          </a:p>
          <a:p>
            <a:r>
              <a:rPr lang="en-GB" dirty="0"/>
              <a:t>8) </a:t>
            </a:r>
            <a:r>
              <a:rPr lang="en-GB" dirty="0">
                <a:solidFill>
                  <a:srgbClr val="00B050"/>
                </a:solidFill>
              </a:rPr>
              <a:t>FEEDBACK</a:t>
            </a:r>
          </a:p>
          <a:p>
            <a:endParaRPr lang="en-GB" dirty="0"/>
          </a:p>
          <a:p>
            <a:r>
              <a:rPr lang="en-GB" dirty="0"/>
              <a:t>9) </a:t>
            </a:r>
            <a:r>
              <a:rPr lang="en-GB" dirty="0">
                <a:highlight>
                  <a:srgbClr val="00EF7D"/>
                </a:highlight>
              </a:rPr>
              <a:t>SUMMATIVE</a:t>
            </a:r>
            <a:r>
              <a:rPr lang="en-GB" dirty="0"/>
              <a:t> </a:t>
            </a:r>
            <a:r>
              <a:rPr lang="en-GB" dirty="0">
                <a:solidFill>
                  <a:srgbClr val="00B050"/>
                </a:solidFill>
              </a:rPr>
              <a:t>F’BACK</a:t>
            </a:r>
          </a:p>
          <a:p>
            <a:endParaRPr lang="en-GB" dirty="0"/>
          </a:p>
          <a:p>
            <a:r>
              <a:rPr lang="en-GB" dirty="0"/>
              <a:t>10) </a:t>
            </a:r>
            <a:r>
              <a:rPr lang="en-GB" dirty="0">
                <a:solidFill>
                  <a:srgbClr val="00B050"/>
                </a:solidFill>
              </a:rPr>
              <a:t>FEEDBACK</a:t>
            </a:r>
          </a:p>
          <a:p>
            <a:endParaRPr lang="en-GB" dirty="0"/>
          </a:p>
          <a:p>
            <a:endParaRPr lang="en-GB" dirty="0"/>
          </a:p>
        </p:txBody>
      </p:sp>
      <p:sp>
        <p:nvSpPr>
          <p:cNvPr id="6" name="TextBox 5">
            <a:extLst>
              <a:ext uri="{FF2B5EF4-FFF2-40B4-BE49-F238E27FC236}">
                <a16:creationId xmlns:a16="http://schemas.microsoft.com/office/drawing/2014/main" xmlns="" id="{78C9517D-535A-491F-B6A5-F34F2F14B70B}"/>
              </a:ext>
            </a:extLst>
          </p:cNvPr>
          <p:cNvSpPr txBox="1"/>
          <p:nvPr/>
        </p:nvSpPr>
        <p:spPr>
          <a:xfrm>
            <a:off x="8298427" y="2020530"/>
            <a:ext cx="2236839" cy="3139321"/>
          </a:xfrm>
          <a:prstGeom prst="rect">
            <a:avLst/>
          </a:prstGeom>
          <a:noFill/>
        </p:spPr>
        <p:txBody>
          <a:bodyPr wrap="square" rtlCol="0">
            <a:spAutoFit/>
          </a:bodyPr>
          <a:lstStyle/>
          <a:p>
            <a:r>
              <a:rPr lang="en-GB" dirty="0"/>
              <a:t>11) </a:t>
            </a:r>
            <a:r>
              <a:rPr lang="en-GB" dirty="0">
                <a:solidFill>
                  <a:srgbClr val="00B050"/>
                </a:solidFill>
              </a:rPr>
              <a:t>FEEDBACK</a:t>
            </a:r>
          </a:p>
          <a:p>
            <a:endParaRPr lang="en-GB" dirty="0"/>
          </a:p>
          <a:p>
            <a:r>
              <a:rPr lang="en-GB" dirty="0"/>
              <a:t>12) </a:t>
            </a:r>
            <a:r>
              <a:rPr lang="en-GB" dirty="0">
                <a:solidFill>
                  <a:srgbClr val="FF0000"/>
                </a:solidFill>
              </a:rPr>
              <a:t>NOT FEEDBACK</a:t>
            </a:r>
          </a:p>
          <a:p>
            <a:endParaRPr lang="en-GB" dirty="0"/>
          </a:p>
          <a:p>
            <a:r>
              <a:rPr lang="en-GB" dirty="0"/>
              <a:t>13) </a:t>
            </a:r>
            <a:r>
              <a:rPr lang="en-GB" dirty="0">
                <a:solidFill>
                  <a:srgbClr val="FF0000"/>
                </a:solidFill>
              </a:rPr>
              <a:t>NOT FEEDBACK</a:t>
            </a:r>
          </a:p>
          <a:p>
            <a:endParaRPr lang="en-GB" dirty="0"/>
          </a:p>
          <a:p>
            <a:r>
              <a:rPr lang="en-GB" dirty="0"/>
              <a:t>14) </a:t>
            </a:r>
            <a:r>
              <a:rPr lang="en-GB" dirty="0">
                <a:solidFill>
                  <a:srgbClr val="00B050"/>
                </a:solidFill>
              </a:rPr>
              <a:t>FEEDBACK</a:t>
            </a:r>
          </a:p>
          <a:p>
            <a:endParaRPr lang="en-GB" dirty="0"/>
          </a:p>
          <a:p>
            <a:r>
              <a:rPr lang="en-GB" dirty="0"/>
              <a:t>15) </a:t>
            </a:r>
            <a:r>
              <a:rPr lang="en-GB" dirty="0">
                <a:solidFill>
                  <a:srgbClr val="00B050"/>
                </a:solidFill>
              </a:rPr>
              <a:t>FEEDBACK</a:t>
            </a:r>
          </a:p>
          <a:p>
            <a:endParaRPr lang="en-GB" dirty="0"/>
          </a:p>
          <a:p>
            <a:endParaRPr lang="en-GB" dirty="0"/>
          </a:p>
        </p:txBody>
      </p:sp>
    </p:spTree>
    <p:extLst>
      <p:ext uri="{BB962C8B-B14F-4D97-AF65-F5344CB8AC3E}">
        <p14:creationId xmlns:p14="http://schemas.microsoft.com/office/powerpoint/2010/main" xmlns="" val="201481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DF3EE6E-B19D-4956-B9B6-49020253B0A4}"/>
              </a:ext>
            </a:extLst>
          </p:cNvPr>
          <p:cNvSpPr txBox="1"/>
          <p:nvPr/>
        </p:nvSpPr>
        <p:spPr>
          <a:xfrm>
            <a:off x="2501081" y="1871508"/>
            <a:ext cx="7458997" cy="2923877"/>
          </a:xfrm>
          <a:prstGeom prst="rect">
            <a:avLst/>
          </a:prstGeom>
          <a:noFill/>
        </p:spPr>
        <p:txBody>
          <a:bodyPr wrap="square" rtlCol="0">
            <a:spAutoFit/>
          </a:bodyPr>
          <a:lstStyle/>
          <a:p>
            <a:r>
              <a:rPr lang="en-GB" sz="3200" b="1" i="1" dirty="0"/>
              <a:t>“Feedback is information about the gap between the actual level and the reference level of a system parameter which is used to alter the gap in some way”</a:t>
            </a:r>
          </a:p>
          <a:p>
            <a:endParaRPr lang="en-GB" sz="3200" b="1" i="1" dirty="0"/>
          </a:p>
          <a:p>
            <a:r>
              <a:rPr lang="en-GB" sz="2400" i="1" dirty="0" err="1"/>
              <a:t>Ramaprasad</a:t>
            </a:r>
            <a:r>
              <a:rPr lang="en-GB" sz="2400" i="1" dirty="0"/>
              <a:t> 1983</a:t>
            </a:r>
            <a:endParaRPr lang="en-GB" sz="2400" dirty="0"/>
          </a:p>
        </p:txBody>
      </p:sp>
    </p:spTree>
    <p:extLst>
      <p:ext uri="{BB962C8B-B14F-4D97-AF65-F5344CB8AC3E}">
        <p14:creationId xmlns:p14="http://schemas.microsoft.com/office/powerpoint/2010/main" xmlns="" val="273152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DF3EE6E-B19D-4956-B9B6-49020253B0A4}"/>
              </a:ext>
            </a:extLst>
          </p:cNvPr>
          <p:cNvSpPr txBox="1"/>
          <p:nvPr/>
        </p:nvSpPr>
        <p:spPr>
          <a:xfrm>
            <a:off x="2501081" y="1871508"/>
            <a:ext cx="7458997" cy="2923877"/>
          </a:xfrm>
          <a:prstGeom prst="rect">
            <a:avLst/>
          </a:prstGeom>
          <a:noFill/>
        </p:spPr>
        <p:txBody>
          <a:bodyPr wrap="square" rtlCol="0">
            <a:spAutoFit/>
          </a:bodyPr>
          <a:lstStyle/>
          <a:p>
            <a:r>
              <a:rPr lang="en-GB" sz="3200" b="1" i="1" dirty="0"/>
              <a:t>“Feedback is information about the gap between the actual level and </a:t>
            </a:r>
            <a:r>
              <a:rPr lang="en-GB" sz="3200" b="1" i="1" dirty="0">
                <a:solidFill>
                  <a:srgbClr val="FF0000"/>
                </a:solidFill>
              </a:rPr>
              <a:t>the reference level of a system parameter </a:t>
            </a:r>
            <a:r>
              <a:rPr lang="en-GB" sz="3200" b="1" i="1" dirty="0"/>
              <a:t>which is used to alter the gap in some way”</a:t>
            </a:r>
          </a:p>
          <a:p>
            <a:endParaRPr lang="en-GB" sz="3200" b="1" i="1" dirty="0"/>
          </a:p>
          <a:p>
            <a:r>
              <a:rPr lang="en-GB" sz="2400" i="1" dirty="0" err="1"/>
              <a:t>Ramaprasad</a:t>
            </a:r>
            <a:r>
              <a:rPr lang="en-GB" sz="2400" i="1" dirty="0"/>
              <a:t> 1983</a:t>
            </a:r>
            <a:endParaRPr lang="en-GB" sz="2400" dirty="0"/>
          </a:p>
        </p:txBody>
      </p:sp>
    </p:spTree>
    <p:extLst>
      <p:ext uri="{BB962C8B-B14F-4D97-AF65-F5344CB8AC3E}">
        <p14:creationId xmlns:p14="http://schemas.microsoft.com/office/powerpoint/2010/main" xmlns="" val="108313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3F3751-E54B-4D5F-A2D2-50D034A1DA51}"/>
              </a:ext>
            </a:extLst>
          </p:cNvPr>
          <p:cNvSpPr>
            <a:spLocks noGrp="1"/>
          </p:cNvSpPr>
          <p:nvPr>
            <p:ph type="title"/>
          </p:nvPr>
        </p:nvSpPr>
        <p:spPr/>
        <p:txBody>
          <a:bodyPr/>
          <a:lstStyle/>
          <a:p>
            <a:r>
              <a:rPr lang="en-GB" b="1" dirty="0">
                <a:latin typeface="+mn-lt"/>
              </a:rPr>
              <a:t>Main Title</a:t>
            </a:r>
            <a:r>
              <a:rPr lang="en-GB" dirty="0"/>
              <a:t>  </a:t>
            </a:r>
            <a:r>
              <a:rPr lang="en-GB" b="0" dirty="0">
                <a:latin typeface="+mj-lt"/>
              </a:rPr>
              <a:t>Subtitle</a:t>
            </a:r>
            <a:endParaRPr lang="en-US" b="0" dirty="0">
              <a:latin typeface="+mj-lt"/>
            </a:endParaRPr>
          </a:p>
        </p:txBody>
      </p:sp>
      <p:sp>
        <p:nvSpPr>
          <p:cNvPr id="3" name="Content Placeholder 2">
            <a:extLst>
              <a:ext uri="{FF2B5EF4-FFF2-40B4-BE49-F238E27FC236}">
                <a16:creationId xmlns:a16="http://schemas.microsoft.com/office/drawing/2014/main" xmlns="" id="{A8A65FA0-738C-4A88-902A-D93CB8E74334}"/>
              </a:ext>
            </a:extLst>
          </p:cNvPr>
          <p:cNvSpPr>
            <a:spLocks noGrp="1"/>
          </p:cNvSpPr>
          <p:nvPr>
            <p:ph idx="1"/>
          </p:nvPr>
        </p:nvSpPr>
        <p:spPr>
          <a:xfrm>
            <a:off x="838200" y="1825625"/>
            <a:ext cx="10050379" cy="4351338"/>
          </a:xfrm>
        </p:spPr>
        <p:txBody>
          <a:bodyPr/>
          <a:lstStyle/>
          <a:p>
            <a:r>
              <a:rPr lang="en-GB" sz="3200" baseline="30000" dirty="0"/>
              <a:t>A</a:t>
            </a:r>
          </a:p>
          <a:p>
            <a:r>
              <a:rPr lang="en-GB" sz="3200" baseline="30000" dirty="0"/>
              <a:t>B</a:t>
            </a:r>
          </a:p>
          <a:p>
            <a:r>
              <a:rPr lang="en-GB" sz="3200" baseline="30000" dirty="0"/>
              <a:t>C</a:t>
            </a:r>
          </a:p>
          <a:p>
            <a:r>
              <a:rPr lang="en-GB" sz="3200" baseline="30000" dirty="0"/>
              <a:t>D</a:t>
            </a:r>
          </a:p>
          <a:p>
            <a:r>
              <a:rPr lang="en-GB" sz="3200" baseline="30000" dirty="0"/>
              <a:t>E</a:t>
            </a:r>
          </a:p>
          <a:p>
            <a:r>
              <a:rPr lang="en-GB" sz="3200" baseline="30000" dirty="0"/>
              <a:t>F</a:t>
            </a:r>
          </a:p>
          <a:p>
            <a:endParaRPr lang="en-GB" baseline="30000" dirty="0"/>
          </a:p>
          <a:p>
            <a:endParaRPr lang="en-GB" baseline="30000" dirty="0"/>
          </a:p>
          <a:p>
            <a:endParaRPr lang="en-US" dirty="0"/>
          </a:p>
          <a:p>
            <a:endParaRPr lang="en-US" dirty="0"/>
          </a:p>
        </p:txBody>
      </p:sp>
    </p:spTree>
    <p:extLst>
      <p:ext uri="{BB962C8B-B14F-4D97-AF65-F5344CB8AC3E}">
        <p14:creationId xmlns:p14="http://schemas.microsoft.com/office/powerpoint/2010/main" xmlns="" val="251302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DF3EE6E-B19D-4956-B9B6-49020253B0A4}"/>
              </a:ext>
            </a:extLst>
          </p:cNvPr>
          <p:cNvSpPr txBox="1"/>
          <p:nvPr/>
        </p:nvSpPr>
        <p:spPr>
          <a:xfrm>
            <a:off x="2501081" y="1871508"/>
            <a:ext cx="7458997" cy="2923877"/>
          </a:xfrm>
          <a:prstGeom prst="rect">
            <a:avLst/>
          </a:prstGeom>
          <a:noFill/>
        </p:spPr>
        <p:txBody>
          <a:bodyPr wrap="square" rtlCol="0">
            <a:spAutoFit/>
          </a:bodyPr>
          <a:lstStyle/>
          <a:p>
            <a:r>
              <a:rPr lang="en-GB" sz="3200" b="1" i="1" dirty="0"/>
              <a:t>“Feedback is information about the gap between the actual level and </a:t>
            </a:r>
            <a:r>
              <a:rPr lang="en-GB" sz="3200" b="1" i="1" dirty="0">
                <a:solidFill>
                  <a:srgbClr val="00B050"/>
                </a:solidFill>
              </a:rPr>
              <a:t>the goal </a:t>
            </a:r>
            <a:r>
              <a:rPr lang="en-GB" sz="3200" b="1" i="1" dirty="0"/>
              <a:t>which is used to alter the gap in some way”</a:t>
            </a:r>
          </a:p>
          <a:p>
            <a:endParaRPr lang="en-GB" sz="3200" b="1" i="1" dirty="0"/>
          </a:p>
          <a:p>
            <a:r>
              <a:rPr lang="en-GB" sz="2400" i="1" dirty="0" err="1"/>
              <a:t>Ramaprasad</a:t>
            </a:r>
            <a:r>
              <a:rPr lang="en-GB" sz="2400" i="1" dirty="0"/>
              <a:t> 1983</a:t>
            </a:r>
            <a:endParaRPr lang="en-GB" sz="2400" dirty="0"/>
          </a:p>
        </p:txBody>
      </p:sp>
    </p:spTree>
    <p:extLst>
      <p:ext uri="{BB962C8B-B14F-4D97-AF65-F5344CB8AC3E}">
        <p14:creationId xmlns:p14="http://schemas.microsoft.com/office/powerpoint/2010/main" xmlns="" val="3869910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B229B0D-9D1E-4ACF-864E-A5FF47FCFC53}"/>
              </a:ext>
            </a:extLst>
          </p:cNvPr>
          <p:cNvSpPr txBox="1"/>
          <p:nvPr/>
        </p:nvSpPr>
        <p:spPr>
          <a:xfrm>
            <a:off x="1981200" y="1681737"/>
            <a:ext cx="8686800" cy="1938992"/>
          </a:xfrm>
          <a:prstGeom prst="rect">
            <a:avLst/>
          </a:prstGeom>
          <a:noFill/>
        </p:spPr>
        <p:txBody>
          <a:bodyPr wrap="square" rtlCol="0">
            <a:spAutoFit/>
          </a:bodyPr>
          <a:lstStyle/>
          <a:p>
            <a:pPr algn="ctr"/>
            <a:r>
              <a:rPr lang="en-GB" sz="6000" b="1" dirty="0"/>
              <a:t>But what might this look like in the classroom?</a:t>
            </a:r>
            <a:endParaRPr lang="en-GB" b="1" dirty="0"/>
          </a:p>
        </p:txBody>
      </p:sp>
    </p:spTree>
    <p:extLst>
      <p:ext uri="{BB962C8B-B14F-4D97-AF65-F5344CB8AC3E}">
        <p14:creationId xmlns:p14="http://schemas.microsoft.com/office/powerpoint/2010/main" xmlns="" val="349846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B229B0D-9D1E-4ACF-864E-A5FF47FCFC53}"/>
              </a:ext>
            </a:extLst>
          </p:cNvPr>
          <p:cNvSpPr txBox="1"/>
          <p:nvPr/>
        </p:nvSpPr>
        <p:spPr>
          <a:xfrm>
            <a:off x="1981200" y="1681737"/>
            <a:ext cx="8686800" cy="1938992"/>
          </a:xfrm>
          <a:prstGeom prst="rect">
            <a:avLst/>
          </a:prstGeom>
          <a:noFill/>
        </p:spPr>
        <p:txBody>
          <a:bodyPr wrap="square" rtlCol="0">
            <a:spAutoFit/>
          </a:bodyPr>
          <a:lstStyle/>
          <a:p>
            <a:pPr algn="ctr"/>
            <a:r>
              <a:rPr lang="en-GB" sz="6000" b="1" dirty="0"/>
              <a:t>But what might this look like in the classroom?</a:t>
            </a:r>
            <a:endParaRPr lang="en-GB" b="1" dirty="0"/>
          </a:p>
        </p:txBody>
      </p:sp>
      <p:sp>
        <p:nvSpPr>
          <p:cNvPr id="4" name="Rectangle 3">
            <a:extLst>
              <a:ext uri="{FF2B5EF4-FFF2-40B4-BE49-F238E27FC236}">
                <a16:creationId xmlns:a16="http://schemas.microsoft.com/office/drawing/2014/main" xmlns="" id="{78A483A0-D68F-4A96-8160-3F25037E3BCB}"/>
              </a:ext>
            </a:extLst>
          </p:cNvPr>
          <p:cNvSpPr/>
          <p:nvPr/>
        </p:nvSpPr>
        <p:spPr>
          <a:xfrm>
            <a:off x="2143432" y="4252933"/>
            <a:ext cx="7860891" cy="1569660"/>
          </a:xfrm>
          <a:prstGeom prst="rect">
            <a:avLst/>
          </a:prstGeom>
        </p:spPr>
        <p:txBody>
          <a:bodyPr wrap="square">
            <a:spAutoFit/>
          </a:bodyPr>
          <a:lstStyle/>
          <a:p>
            <a:pPr algn="ctr"/>
            <a:r>
              <a:rPr lang="en-GB" sz="3200" b="1" i="1" dirty="0"/>
              <a:t>“Feedback is information about the gap between the actual level and </a:t>
            </a:r>
            <a:r>
              <a:rPr lang="en-GB" sz="3200" b="1" i="1" dirty="0">
                <a:solidFill>
                  <a:srgbClr val="00B050"/>
                </a:solidFill>
              </a:rPr>
              <a:t>the goal </a:t>
            </a:r>
            <a:r>
              <a:rPr lang="en-GB" sz="3200" b="1" i="1" dirty="0"/>
              <a:t>which is used to alter the gap in some way”</a:t>
            </a:r>
          </a:p>
        </p:txBody>
      </p:sp>
    </p:spTree>
    <p:extLst>
      <p:ext uri="{BB962C8B-B14F-4D97-AF65-F5344CB8AC3E}">
        <p14:creationId xmlns:p14="http://schemas.microsoft.com/office/powerpoint/2010/main" xmlns="" val="307355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68B4063-250D-4904-ACA8-360067CD4AD3}"/>
              </a:ext>
            </a:extLst>
          </p:cNvPr>
          <p:cNvSpPr/>
          <p:nvPr/>
        </p:nvSpPr>
        <p:spPr>
          <a:xfrm>
            <a:off x="2246671" y="526888"/>
            <a:ext cx="8008374" cy="5346848"/>
          </a:xfrm>
          <a:prstGeom prst="rect">
            <a:avLst/>
          </a:prstGeom>
        </p:spPr>
        <p:txBody>
          <a:bodyPr wrap="square" anchor="t">
            <a:spAutoFit/>
          </a:bodyPr>
          <a:lstStyle/>
          <a:p>
            <a:pPr marL="457200" indent="-457200">
              <a:lnSpc>
                <a:spcPct val="107000"/>
              </a:lnSpc>
              <a:buAutoNum type="arabicPeriod"/>
            </a:pPr>
            <a:r>
              <a:rPr lang="en-GB" sz="2000" dirty="0">
                <a:ea typeface="Times New Roman" panose="02020603050405020304" pitchFamily="18" charset="0"/>
                <a:cs typeface="Times New Roman"/>
              </a:rPr>
              <a:t>Modelling correct pronunciation after hearing an error and requiring the learner to copy the model.</a:t>
            </a:r>
            <a:endParaRPr lang="en-GB" sz="2000">
              <a:ea typeface="Calibri" panose="020F0502020204030204" pitchFamily="34" charset="0"/>
              <a:cs typeface="Times New Roman"/>
            </a:endParaRPr>
          </a:p>
          <a:p>
            <a:pPr marL="457200" indent="-457200">
              <a:lnSpc>
                <a:spcPct val="107000"/>
              </a:lnSpc>
              <a:buAutoNum type="arabicPeriod"/>
            </a:pPr>
            <a:endParaRPr lang="en-GB" sz="2000" dirty="0">
              <a:ea typeface="Times New Roman" panose="02020603050405020304" pitchFamily="18" charset="0"/>
              <a:cs typeface="Times New Roman"/>
            </a:endParaRPr>
          </a:p>
          <a:p>
            <a:pPr marL="457200" indent="-457200">
              <a:lnSpc>
                <a:spcPct val="107000"/>
              </a:lnSpc>
              <a:buAutoNum type="arabicPeriod"/>
            </a:pPr>
            <a:r>
              <a:rPr lang="en-GB" sz="2000" dirty="0">
                <a:ea typeface="Times New Roman" panose="02020603050405020304" pitchFamily="18" charset="0"/>
                <a:cs typeface="Times New Roman"/>
              </a:rPr>
              <a:t>Writing comments on a piece of written work with suggestions about how and where to make improvements.</a:t>
            </a:r>
            <a:endParaRPr lang="en-GB" sz="2000">
              <a:ea typeface="Calibri" panose="020F0502020204030204" pitchFamily="34" charset="0"/>
              <a:cs typeface="Times New Roman"/>
            </a:endParaRPr>
          </a:p>
          <a:p>
            <a:pPr marL="457200" indent="-457200">
              <a:lnSpc>
                <a:spcPct val="107000"/>
              </a:lnSpc>
              <a:buAutoNum type="arabicPeriod"/>
            </a:pPr>
            <a:endParaRPr lang="en-GB" sz="2000" dirty="0">
              <a:ea typeface="Times New Roman" panose="02020603050405020304" pitchFamily="18" charset="0"/>
              <a:cs typeface="Times New Roman"/>
            </a:endParaRPr>
          </a:p>
          <a:p>
            <a:pPr marL="457200" indent="-457200">
              <a:lnSpc>
                <a:spcPct val="107000"/>
              </a:lnSpc>
              <a:buAutoNum type="arabicPeriod"/>
            </a:pPr>
            <a:r>
              <a:rPr lang="en-GB" sz="2000" dirty="0">
                <a:ea typeface="Times New Roman" panose="02020603050405020304" pitchFamily="18" charset="0"/>
                <a:cs typeface="Times New Roman"/>
              </a:rPr>
              <a:t>Discussing with learners what is good about an exemplary piece of writing, or what is bad about a poor one; and comparing that piece of work to their own.</a:t>
            </a:r>
            <a:endParaRPr lang="en-GB" sz="2000">
              <a:ea typeface="Calibri" panose="020F0502020204030204" pitchFamily="34" charset="0"/>
              <a:cs typeface="Times New Roman"/>
            </a:endParaRPr>
          </a:p>
          <a:p>
            <a:pPr marL="457200" indent="-457200">
              <a:lnSpc>
                <a:spcPct val="107000"/>
              </a:lnSpc>
              <a:buAutoNum type="arabicPeriod"/>
            </a:pPr>
            <a:endParaRPr lang="en-GB" sz="2000" dirty="0">
              <a:ea typeface="Times New Roman" panose="02020603050405020304" pitchFamily="18" charset="0"/>
              <a:cs typeface="Times New Roman"/>
            </a:endParaRPr>
          </a:p>
          <a:p>
            <a:pPr marL="457200" indent="-457200">
              <a:lnSpc>
                <a:spcPct val="107000"/>
              </a:lnSpc>
              <a:buAutoNum type="arabicPeriod"/>
            </a:pPr>
            <a:r>
              <a:rPr lang="en-GB" sz="2000" dirty="0">
                <a:ea typeface="Times New Roman" panose="02020603050405020304" pitchFamily="18" charset="0"/>
                <a:cs typeface="Times New Roman"/>
              </a:rPr>
              <a:t>Noting down grammatical errors while monitoring group work, then writing them on the IWB and discussing corrections when the activity has finished.</a:t>
            </a:r>
            <a:endParaRPr lang="en-GB" sz="2000">
              <a:ea typeface="Calibri" panose="020F0502020204030204" pitchFamily="34" charset="0"/>
              <a:cs typeface="Times New Roman"/>
            </a:endParaRPr>
          </a:p>
          <a:p>
            <a:pPr marL="457200" indent="-457200">
              <a:lnSpc>
                <a:spcPct val="107000"/>
              </a:lnSpc>
              <a:buAutoNum type="arabicPeriod"/>
            </a:pPr>
            <a:endParaRPr lang="en-GB" sz="2000" dirty="0">
              <a:ea typeface="Times New Roman" panose="02020603050405020304" pitchFamily="18" charset="0"/>
              <a:cs typeface="Times New Roman"/>
            </a:endParaRPr>
          </a:p>
          <a:p>
            <a:pPr marL="457200" indent="-457200">
              <a:lnSpc>
                <a:spcPct val="107000"/>
              </a:lnSpc>
              <a:spcAft>
                <a:spcPts val="800"/>
              </a:spcAft>
              <a:buAutoNum type="arabicPeriod"/>
            </a:pPr>
            <a:r>
              <a:rPr lang="en-GB" sz="2000" dirty="0">
                <a:ea typeface="Times New Roman" panose="02020603050405020304" pitchFamily="18" charset="0"/>
                <a:cs typeface="Times New Roman"/>
              </a:rPr>
              <a:t>Suggesting a more complex formulation of a learner utterance, or a formulation of a more appropriate register.</a:t>
            </a:r>
            <a:endParaRPr lang="en-GB" sz="2800" dirty="0">
              <a:ea typeface="Calibri" panose="020F0502020204030204" pitchFamily="34" charset="0"/>
              <a:cs typeface="Times New Roman"/>
            </a:endParaRPr>
          </a:p>
        </p:txBody>
      </p:sp>
    </p:spTree>
    <p:extLst>
      <p:ext uri="{BB962C8B-B14F-4D97-AF65-F5344CB8AC3E}">
        <p14:creationId xmlns:p14="http://schemas.microsoft.com/office/powerpoint/2010/main" xmlns="" val="34980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113937" y="1659285"/>
            <a:ext cx="8259096" cy="3785652"/>
          </a:xfrm>
          <a:prstGeom prst="rect">
            <a:avLst/>
          </a:prstGeom>
        </p:spPr>
        <p:txBody>
          <a:bodyPr wrap="square">
            <a:spAutoFit/>
          </a:bodyPr>
          <a:lstStyle/>
          <a:p>
            <a:r>
              <a:rPr lang="en-GB" sz="3200" b="1" i="1" dirty="0">
                <a:latin typeface="+mj-lt"/>
                <a:ea typeface="Tahoma" panose="020B0604030504040204" pitchFamily="34" charset="0"/>
              </a:rPr>
              <a:t>“</a:t>
            </a:r>
            <a:r>
              <a:rPr lang="en-GB" sz="3200" b="1" i="1" dirty="0">
                <a:latin typeface="+mj-lt"/>
                <a:ea typeface="Calibri" panose="020F0502020204030204" pitchFamily="34" charset="0"/>
              </a:rPr>
              <a:t>The traditional definition of feedback is … too narrow to be of much use, and … a more appropriate conception … requires knowledge of the standard or goal … and the development of ways and means for reducing the discrepancy between what is produced and what is aimed for.”</a:t>
            </a:r>
          </a:p>
          <a:p>
            <a:endParaRPr lang="en-GB" sz="2400" i="1" dirty="0">
              <a:latin typeface="+mj-lt"/>
            </a:endParaRPr>
          </a:p>
          <a:p>
            <a:r>
              <a:rPr lang="en-GB" sz="2400" i="1" dirty="0">
                <a:latin typeface="+mj-lt"/>
              </a:rPr>
              <a:t>Sadler 1989</a:t>
            </a:r>
          </a:p>
        </p:txBody>
      </p:sp>
    </p:spTree>
    <p:extLst>
      <p:ext uri="{BB962C8B-B14F-4D97-AF65-F5344CB8AC3E}">
        <p14:creationId xmlns:p14="http://schemas.microsoft.com/office/powerpoint/2010/main" xmlns="" val="159248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113937" y="1659285"/>
            <a:ext cx="8259096" cy="3785652"/>
          </a:xfrm>
          <a:prstGeom prst="rect">
            <a:avLst/>
          </a:prstGeom>
        </p:spPr>
        <p:txBody>
          <a:bodyPr wrap="square">
            <a:spAutoFit/>
          </a:bodyPr>
          <a:lstStyle/>
          <a:p>
            <a:r>
              <a:rPr lang="en-GB" sz="3200" b="1" i="1" dirty="0">
                <a:latin typeface="+mj-lt"/>
                <a:ea typeface="Tahoma" panose="020B0604030504040204" pitchFamily="34" charset="0"/>
              </a:rPr>
              <a:t>“</a:t>
            </a:r>
            <a:r>
              <a:rPr lang="en-GB" sz="3200" b="1" i="1" dirty="0">
                <a:solidFill>
                  <a:srgbClr val="FF0000"/>
                </a:solidFill>
                <a:latin typeface="+mj-lt"/>
                <a:ea typeface="Calibri" panose="020F0502020204030204" pitchFamily="34" charset="0"/>
              </a:rPr>
              <a:t>The traditional definition of feedback is … too narrow to be of much use</a:t>
            </a:r>
            <a:r>
              <a:rPr lang="en-GB" sz="3200" b="1" i="1" dirty="0">
                <a:latin typeface="+mj-lt"/>
                <a:ea typeface="Calibri" panose="020F0502020204030204" pitchFamily="34" charset="0"/>
              </a:rPr>
              <a:t>, and … a more appropriate conception … requires knowledge of the standard or goal … and the development of ways and means for reducing the discrepancy between what is produced and what is aimed for.”</a:t>
            </a:r>
          </a:p>
          <a:p>
            <a:endParaRPr lang="en-GB" sz="2400" i="1" dirty="0">
              <a:latin typeface="+mj-lt"/>
            </a:endParaRPr>
          </a:p>
          <a:p>
            <a:r>
              <a:rPr lang="en-GB" sz="2400" i="1" dirty="0">
                <a:latin typeface="+mj-lt"/>
              </a:rPr>
              <a:t>Sadler 1989</a:t>
            </a:r>
          </a:p>
        </p:txBody>
      </p:sp>
    </p:spTree>
    <p:extLst>
      <p:ext uri="{BB962C8B-B14F-4D97-AF65-F5344CB8AC3E}">
        <p14:creationId xmlns:p14="http://schemas.microsoft.com/office/powerpoint/2010/main" xmlns="" val="810114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113937" y="1659285"/>
            <a:ext cx="8259096" cy="3785652"/>
          </a:xfrm>
          <a:prstGeom prst="rect">
            <a:avLst/>
          </a:prstGeom>
        </p:spPr>
        <p:txBody>
          <a:bodyPr wrap="square">
            <a:spAutoFit/>
          </a:bodyPr>
          <a:lstStyle/>
          <a:p>
            <a:r>
              <a:rPr lang="en-GB" sz="3200" b="1" i="1" dirty="0">
                <a:latin typeface="+mj-lt"/>
                <a:ea typeface="Tahoma" panose="020B0604030504040204" pitchFamily="34" charset="0"/>
              </a:rPr>
              <a:t>“</a:t>
            </a:r>
            <a:r>
              <a:rPr lang="en-GB" sz="3200" b="1" i="1" dirty="0">
                <a:solidFill>
                  <a:srgbClr val="FF0000"/>
                </a:solidFill>
                <a:latin typeface="+mj-lt"/>
                <a:ea typeface="Calibri" panose="020F0502020204030204" pitchFamily="34" charset="0"/>
              </a:rPr>
              <a:t>The traditional definition of feedback is … too narrow to be of much use</a:t>
            </a:r>
            <a:r>
              <a:rPr lang="en-GB" sz="3200" b="1" i="1" dirty="0">
                <a:latin typeface="+mj-lt"/>
                <a:ea typeface="Calibri" panose="020F0502020204030204" pitchFamily="34" charset="0"/>
              </a:rPr>
              <a:t>, and … a more appropriate conception … requires knowledge of the standard or goal … and the development of </a:t>
            </a:r>
            <a:r>
              <a:rPr lang="en-GB" sz="3200" b="1" i="1" dirty="0">
                <a:solidFill>
                  <a:srgbClr val="FF0000"/>
                </a:solidFill>
                <a:latin typeface="+mj-lt"/>
                <a:ea typeface="Calibri" panose="020F0502020204030204" pitchFamily="34" charset="0"/>
              </a:rPr>
              <a:t>ways and means for reducing the discrepancy between what is produced and what is aimed for</a:t>
            </a:r>
            <a:r>
              <a:rPr lang="en-GB" sz="3200" b="1" i="1" dirty="0">
                <a:latin typeface="+mj-lt"/>
                <a:ea typeface="Calibri" panose="020F0502020204030204" pitchFamily="34" charset="0"/>
              </a:rPr>
              <a:t>.”</a:t>
            </a:r>
          </a:p>
          <a:p>
            <a:endParaRPr lang="en-GB" sz="2400" i="1" dirty="0">
              <a:latin typeface="+mj-lt"/>
            </a:endParaRPr>
          </a:p>
          <a:p>
            <a:r>
              <a:rPr lang="en-GB" sz="2400" i="1" dirty="0">
                <a:latin typeface="+mj-lt"/>
              </a:rPr>
              <a:t>Sadler 1989</a:t>
            </a:r>
          </a:p>
        </p:txBody>
      </p:sp>
    </p:spTree>
    <p:extLst>
      <p:ext uri="{BB962C8B-B14F-4D97-AF65-F5344CB8AC3E}">
        <p14:creationId xmlns:p14="http://schemas.microsoft.com/office/powerpoint/2010/main" xmlns="" val="2899143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113937" y="1659285"/>
            <a:ext cx="8259096" cy="4278094"/>
          </a:xfrm>
          <a:prstGeom prst="rect">
            <a:avLst/>
          </a:prstGeom>
        </p:spPr>
        <p:txBody>
          <a:bodyPr wrap="square">
            <a:spAutoFit/>
          </a:bodyPr>
          <a:lstStyle/>
          <a:p>
            <a:r>
              <a:rPr lang="en-GB" sz="3200" b="1" i="1" dirty="0"/>
              <a:t>“(P)</a:t>
            </a:r>
            <a:r>
              <a:rPr lang="en-GB" sz="3200" b="1" i="1" dirty="0" err="1"/>
              <a:t>roviding</a:t>
            </a:r>
            <a:r>
              <a:rPr lang="en-GB" sz="3200" b="1" i="1" dirty="0"/>
              <a:t> direct and authentic evaluative experience is a necessary (instrumental) condition for the development of evaluative expertise and therefore for intelligent self-monitoring. It is insufficient for students to rely upon evaluative judgments made by the teacher.”</a:t>
            </a:r>
            <a:endParaRPr lang="en-GB" sz="3200" i="1" dirty="0">
              <a:latin typeface="+mj-lt"/>
            </a:endParaRPr>
          </a:p>
          <a:p>
            <a:endParaRPr lang="en-GB" sz="2400" i="1" dirty="0">
              <a:latin typeface="+mj-lt"/>
            </a:endParaRPr>
          </a:p>
          <a:p>
            <a:r>
              <a:rPr lang="en-GB" sz="2400" i="1" dirty="0">
                <a:latin typeface="+mj-lt"/>
              </a:rPr>
              <a:t>Sadler 1989</a:t>
            </a:r>
          </a:p>
        </p:txBody>
      </p:sp>
    </p:spTree>
    <p:extLst>
      <p:ext uri="{BB962C8B-B14F-4D97-AF65-F5344CB8AC3E}">
        <p14:creationId xmlns:p14="http://schemas.microsoft.com/office/powerpoint/2010/main" xmlns="" val="1629074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113937" y="1659285"/>
            <a:ext cx="8259096" cy="4278094"/>
          </a:xfrm>
          <a:prstGeom prst="rect">
            <a:avLst/>
          </a:prstGeom>
        </p:spPr>
        <p:txBody>
          <a:bodyPr wrap="square">
            <a:spAutoFit/>
          </a:bodyPr>
          <a:lstStyle/>
          <a:p>
            <a:r>
              <a:rPr lang="en-GB" sz="3200" b="1" i="1" dirty="0"/>
              <a:t>“(P)</a:t>
            </a:r>
            <a:r>
              <a:rPr lang="en-GB" sz="3200" b="1" i="1" dirty="0" err="1"/>
              <a:t>roviding</a:t>
            </a:r>
            <a:r>
              <a:rPr lang="en-GB" sz="3200" b="1" i="1" dirty="0"/>
              <a:t> direct and authentic evaluative experience is a necessary (instrumental) condition for the development of </a:t>
            </a:r>
            <a:r>
              <a:rPr lang="en-GB" sz="3200" b="1" i="1" dirty="0">
                <a:solidFill>
                  <a:srgbClr val="FF0000"/>
                </a:solidFill>
              </a:rPr>
              <a:t>evaluative expertise</a:t>
            </a:r>
            <a:r>
              <a:rPr lang="en-GB" sz="3200" b="1" i="1" dirty="0"/>
              <a:t> and therefore for intelligent self-monitoring. It is insufficient for students to rely upon evaluative judgments made by the teacher.”</a:t>
            </a:r>
            <a:endParaRPr lang="en-GB" sz="3200" i="1" dirty="0">
              <a:latin typeface="+mj-lt"/>
            </a:endParaRPr>
          </a:p>
          <a:p>
            <a:endParaRPr lang="en-GB" sz="2400" i="1" dirty="0">
              <a:latin typeface="+mj-lt"/>
            </a:endParaRPr>
          </a:p>
          <a:p>
            <a:r>
              <a:rPr lang="en-GB" sz="2400" i="1" dirty="0">
                <a:latin typeface="+mj-lt"/>
              </a:rPr>
              <a:t>Sadler 1989</a:t>
            </a:r>
          </a:p>
        </p:txBody>
      </p:sp>
    </p:spTree>
    <p:extLst>
      <p:ext uri="{BB962C8B-B14F-4D97-AF65-F5344CB8AC3E}">
        <p14:creationId xmlns:p14="http://schemas.microsoft.com/office/powerpoint/2010/main" xmlns="" val="524264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113937" y="1659285"/>
            <a:ext cx="8259096" cy="4278094"/>
          </a:xfrm>
          <a:prstGeom prst="rect">
            <a:avLst/>
          </a:prstGeom>
        </p:spPr>
        <p:txBody>
          <a:bodyPr wrap="square">
            <a:spAutoFit/>
          </a:bodyPr>
          <a:lstStyle/>
          <a:p>
            <a:r>
              <a:rPr lang="en-GB" sz="3200" b="1" i="1" dirty="0"/>
              <a:t>“(P)</a:t>
            </a:r>
            <a:r>
              <a:rPr lang="en-GB" sz="3200" b="1" i="1" dirty="0" err="1"/>
              <a:t>roviding</a:t>
            </a:r>
            <a:r>
              <a:rPr lang="en-GB" sz="3200" b="1" i="1" dirty="0"/>
              <a:t> direct and authentic evaluative experience is a necessary (instrumental) condition for the development of </a:t>
            </a:r>
            <a:r>
              <a:rPr lang="en-GB" sz="3200" b="1" i="1" dirty="0">
                <a:solidFill>
                  <a:srgbClr val="FF0000"/>
                </a:solidFill>
              </a:rPr>
              <a:t>evaluative expertise</a:t>
            </a:r>
            <a:r>
              <a:rPr lang="en-GB" sz="3200" b="1" i="1" dirty="0"/>
              <a:t> and</a:t>
            </a:r>
            <a:r>
              <a:rPr lang="en-GB" sz="3200" b="1" i="1" dirty="0">
                <a:solidFill>
                  <a:srgbClr val="FF0000"/>
                </a:solidFill>
              </a:rPr>
              <a:t> </a:t>
            </a:r>
            <a:r>
              <a:rPr lang="en-GB" sz="3200" b="1" i="1" dirty="0"/>
              <a:t>therefore for </a:t>
            </a:r>
            <a:r>
              <a:rPr lang="en-GB" sz="3200" b="1" i="1" dirty="0">
                <a:solidFill>
                  <a:srgbClr val="FF0000"/>
                </a:solidFill>
              </a:rPr>
              <a:t>intelligent self-monitoring</a:t>
            </a:r>
            <a:r>
              <a:rPr lang="en-GB" sz="3200" b="1" i="1" dirty="0"/>
              <a:t>. It is insufficient for students to rely upon evaluative judgments made by the teacher.”</a:t>
            </a:r>
            <a:endParaRPr lang="en-GB" sz="3200" i="1" dirty="0">
              <a:latin typeface="+mj-lt"/>
            </a:endParaRPr>
          </a:p>
          <a:p>
            <a:endParaRPr lang="en-GB" sz="2400" i="1" dirty="0">
              <a:latin typeface="+mj-lt"/>
            </a:endParaRPr>
          </a:p>
          <a:p>
            <a:r>
              <a:rPr lang="en-GB" sz="2400" i="1" dirty="0">
                <a:latin typeface="+mj-lt"/>
              </a:rPr>
              <a:t>Sadler 1989</a:t>
            </a:r>
          </a:p>
        </p:txBody>
      </p:sp>
    </p:spTree>
    <p:extLst>
      <p:ext uri="{BB962C8B-B14F-4D97-AF65-F5344CB8AC3E}">
        <p14:creationId xmlns:p14="http://schemas.microsoft.com/office/powerpoint/2010/main" xmlns="" val="90312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4528E5C-4531-48ED-86F5-892DECBEBB96}"/>
              </a:ext>
            </a:extLst>
          </p:cNvPr>
          <p:cNvPicPr>
            <a:picLocks noChangeAspect="1"/>
          </p:cNvPicPr>
          <p:nvPr/>
        </p:nvPicPr>
        <p:blipFill>
          <a:blip r:embed="rId3"/>
          <a:stretch>
            <a:fillRect/>
          </a:stretch>
        </p:blipFill>
        <p:spPr>
          <a:xfrm rot="20624179">
            <a:off x="1519624" y="2600629"/>
            <a:ext cx="9204306" cy="915774"/>
          </a:xfrm>
          <a:prstGeom prst="rect">
            <a:avLst/>
          </a:prstGeom>
        </p:spPr>
      </p:pic>
      <p:sp>
        <p:nvSpPr>
          <p:cNvPr id="5" name="Rectangle 4">
            <a:extLst>
              <a:ext uri="{FF2B5EF4-FFF2-40B4-BE49-F238E27FC236}">
                <a16:creationId xmlns:a16="http://schemas.microsoft.com/office/drawing/2014/main" xmlns="" id="{118F9265-041C-4DEB-9865-D93242AE13A9}"/>
              </a:ext>
            </a:extLst>
          </p:cNvPr>
          <p:cNvSpPr/>
          <p:nvPr/>
        </p:nvSpPr>
        <p:spPr>
          <a:xfrm>
            <a:off x="1575554" y="5932366"/>
            <a:ext cx="9092447" cy="369332"/>
          </a:xfrm>
          <a:prstGeom prst="rect">
            <a:avLst/>
          </a:prstGeom>
        </p:spPr>
        <p:txBody>
          <a:bodyPr wrap="square">
            <a:spAutoFit/>
          </a:bodyPr>
          <a:lstStyle/>
          <a:p>
            <a:r>
              <a:rPr lang="en-GB" i="1" dirty="0"/>
              <a:t>https://visible-learning.org/2013/02/john-hattie-helen-timperley-visible-learning-and-feedback/</a:t>
            </a:r>
          </a:p>
        </p:txBody>
      </p:sp>
    </p:spTree>
    <p:extLst>
      <p:ext uri="{BB962C8B-B14F-4D97-AF65-F5344CB8AC3E}">
        <p14:creationId xmlns:p14="http://schemas.microsoft.com/office/powerpoint/2010/main" xmlns="" val="737746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113937" y="1659285"/>
            <a:ext cx="8259096" cy="4278094"/>
          </a:xfrm>
          <a:prstGeom prst="rect">
            <a:avLst/>
          </a:prstGeom>
        </p:spPr>
        <p:txBody>
          <a:bodyPr wrap="square">
            <a:spAutoFit/>
          </a:bodyPr>
          <a:lstStyle/>
          <a:p>
            <a:r>
              <a:rPr lang="en-GB" sz="3200" b="1" i="1" dirty="0"/>
              <a:t>“(P)</a:t>
            </a:r>
            <a:r>
              <a:rPr lang="en-GB" sz="3200" b="1" i="1" dirty="0" err="1"/>
              <a:t>roviding</a:t>
            </a:r>
            <a:r>
              <a:rPr lang="en-GB" sz="3200" b="1" i="1" dirty="0"/>
              <a:t> direct and authentic evaluative experience is a necessary (instrumental) condition for </a:t>
            </a:r>
            <a:r>
              <a:rPr lang="en-GB" sz="3200" b="1" i="1" u="sng" dirty="0"/>
              <a:t>the development of </a:t>
            </a:r>
            <a:r>
              <a:rPr lang="en-GB" sz="3200" b="1" i="1" dirty="0">
                <a:solidFill>
                  <a:srgbClr val="FF0000"/>
                </a:solidFill>
              </a:rPr>
              <a:t>evaluative expertise</a:t>
            </a:r>
            <a:r>
              <a:rPr lang="en-GB" sz="3200" b="1" i="1" dirty="0"/>
              <a:t> and</a:t>
            </a:r>
            <a:r>
              <a:rPr lang="en-GB" sz="3200" b="1" i="1" dirty="0">
                <a:solidFill>
                  <a:srgbClr val="FF0000"/>
                </a:solidFill>
              </a:rPr>
              <a:t> </a:t>
            </a:r>
            <a:r>
              <a:rPr lang="en-GB" sz="3200" b="1" i="1" dirty="0"/>
              <a:t>therefore for </a:t>
            </a:r>
            <a:r>
              <a:rPr lang="en-GB" sz="3200" b="1" i="1" dirty="0">
                <a:solidFill>
                  <a:srgbClr val="FF0000"/>
                </a:solidFill>
              </a:rPr>
              <a:t>intelligent self-monitoring</a:t>
            </a:r>
            <a:r>
              <a:rPr lang="en-GB" sz="3200" b="1" i="1" dirty="0"/>
              <a:t>. It is insufficient for students to rely upon evaluative judgments made by the teacher.”</a:t>
            </a:r>
            <a:endParaRPr lang="en-GB" sz="3200" i="1" dirty="0">
              <a:latin typeface="+mj-lt"/>
            </a:endParaRPr>
          </a:p>
          <a:p>
            <a:endParaRPr lang="en-GB" sz="2400" i="1" dirty="0">
              <a:latin typeface="+mj-lt"/>
            </a:endParaRPr>
          </a:p>
          <a:p>
            <a:r>
              <a:rPr lang="en-GB" sz="2400" i="1" dirty="0">
                <a:latin typeface="+mj-lt"/>
              </a:rPr>
              <a:t>Sadler 1989</a:t>
            </a:r>
          </a:p>
        </p:txBody>
      </p:sp>
    </p:spTree>
    <p:extLst>
      <p:ext uri="{BB962C8B-B14F-4D97-AF65-F5344CB8AC3E}">
        <p14:creationId xmlns:p14="http://schemas.microsoft.com/office/powerpoint/2010/main" xmlns="" val="3478299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113937" y="1659285"/>
            <a:ext cx="8259096" cy="4278094"/>
          </a:xfrm>
          <a:prstGeom prst="rect">
            <a:avLst/>
          </a:prstGeom>
        </p:spPr>
        <p:txBody>
          <a:bodyPr wrap="square">
            <a:spAutoFit/>
          </a:bodyPr>
          <a:lstStyle/>
          <a:p>
            <a:r>
              <a:rPr lang="en-GB" sz="3200" b="1" i="1" dirty="0"/>
              <a:t>“(P)</a:t>
            </a:r>
            <a:r>
              <a:rPr lang="en-GB" sz="3200" b="1" i="1" dirty="0" err="1"/>
              <a:t>roviding</a:t>
            </a:r>
            <a:r>
              <a:rPr lang="en-GB" sz="3200" b="1" i="1" dirty="0"/>
              <a:t> direct and authentic evaluative experience is a necessary (instrumental) condition for </a:t>
            </a:r>
            <a:r>
              <a:rPr lang="en-GB" sz="3200" b="1" i="1" u="sng" dirty="0"/>
              <a:t>the development of </a:t>
            </a:r>
            <a:r>
              <a:rPr lang="en-GB" sz="3200" b="1" i="1" dirty="0">
                <a:solidFill>
                  <a:srgbClr val="FF0000"/>
                </a:solidFill>
              </a:rPr>
              <a:t>evaluative expertise</a:t>
            </a:r>
            <a:r>
              <a:rPr lang="en-GB" sz="3200" b="1" i="1" dirty="0"/>
              <a:t> and</a:t>
            </a:r>
            <a:r>
              <a:rPr lang="en-GB" sz="3200" b="1" i="1" dirty="0">
                <a:solidFill>
                  <a:srgbClr val="FF0000"/>
                </a:solidFill>
              </a:rPr>
              <a:t> </a:t>
            </a:r>
            <a:r>
              <a:rPr lang="en-GB" sz="3200" b="1" i="1" dirty="0"/>
              <a:t>therefore for </a:t>
            </a:r>
            <a:r>
              <a:rPr lang="en-GB" sz="3200" b="1" i="1" dirty="0">
                <a:solidFill>
                  <a:srgbClr val="FF0000"/>
                </a:solidFill>
              </a:rPr>
              <a:t>intelligent self-monitoring</a:t>
            </a:r>
            <a:r>
              <a:rPr lang="en-GB" sz="3200" b="1" i="1" dirty="0"/>
              <a:t>. </a:t>
            </a:r>
            <a:r>
              <a:rPr lang="en-GB" sz="3200" b="1" i="1" dirty="0">
                <a:solidFill>
                  <a:srgbClr val="00B050"/>
                </a:solidFill>
              </a:rPr>
              <a:t>It is insufficient for students to rely upon evaluative judgments made by the teacher.</a:t>
            </a:r>
            <a:r>
              <a:rPr lang="en-GB" sz="3200" b="1" i="1" dirty="0"/>
              <a:t>”</a:t>
            </a:r>
            <a:endParaRPr lang="en-GB" sz="3200" i="1" dirty="0">
              <a:latin typeface="+mj-lt"/>
            </a:endParaRPr>
          </a:p>
          <a:p>
            <a:endParaRPr lang="en-GB" sz="2400" i="1" dirty="0">
              <a:latin typeface="+mj-lt"/>
            </a:endParaRPr>
          </a:p>
          <a:p>
            <a:r>
              <a:rPr lang="en-GB" sz="2400" i="1" dirty="0">
                <a:latin typeface="+mj-lt"/>
              </a:rPr>
              <a:t>Sadler 1989</a:t>
            </a:r>
          </a:p>
        </p:txBody>
      </p:sp>
    </p:spTree>
    <p:extLst>
      <p:ext uri="{BB962C8B-B14F-4D97-AF65-F5344CB8AC3E}">
        <p14:creationId xmlns:p14="http://schemas.microsoft.com/office/powerpoint/2010/main" xmlns="" val="1005179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099189" y="1497053"/>
            <a:ext cx="8259096" cy="3785652"/>
          </a:xfrm>
          <a:prstGeom prst="rect">
            <a:avLst/>
          </a:prstGeom>
        </p:spPr>
        <p:txBody>
          <a:bodyPr wrap="square">
            <a:spAutoFit/>
          </a:bodyPr>
          <a:lstStyle/>
          <a:p>
            <a:r>
              <a:rPr lang="en-GB" sz="3200" b="1" i="1" dirty="0"/>
              <a:t>"</a:t>
            </a:r>
            <a:r>
              <a:rPr lang="en-GB" sz="3200" b="1" i="1" u="sng" dirty="0"/>
              <a:t>Effective</a:t>
            </a:r>
            <a:r>
              <a:rPr lang="en-GB" sz="3200" b="1" i="1" dirty="0"/>
              <a:t> feedback must answer three major questions asked by a teacher and/or by a student: Where am I going? …How am I going? …and Where to next? …These questions correspond to notions of feed up, feed back, and feed forward" </a:t>
            </a:r>
            <a:endParaRPr lang="en-GB" sz="3200" i="1" dirty="0">
              <a:latin typeface="+mj-lt"/>
            </a:endParaRPr>
          </a:p>
          <a:p>
            <a:endParaRPr lang="en-GB" sz="2400"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Timperley &amp; Hattie 2007</a:t>
            </a:r>
            <a:endParaRPr lang="en-GB" sz="3200" dirty="0"/>
          </a:p>
        </p:txBody>
      </p:sp>
    </p:spTree>
    <p:extLst>
      <p:ext uri="{BB962C8B-B14F-4D97-AF65-F5344CB8AC3E}">
        <p14:creationId xmlns:p14="http://schemas.microsoft.com/office/powerpoint/2010/main" xmlns="" val="3400568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099189" y="1497053"/>
            <a:ext cx="8259096" cy="3785652"/>
          </a:xfrm>
          <a:prstGeom prst="rect">
            <a:avLst/>
          </a:prstGeom>
        </p:spPr>
        <p:txBody>
          <a:bodyPr wrap="square">
            <a:spAutoFit/>
          </a:bodyPr>
          <a:lstStyle/>
          <a:p>
            <a:r>
              <a:rPr lang="en-GB" sz="3200" b="1" i="1" dirty="0"/>
              <a:t>"</a:t>
            </a:r>
            <a:r>
              <a:rPr lang="en-GB" sz="3200" b="1" i="1" u="sng" dirty="0"/>
              <a:t>Effective</a:t>
            </a:r>
            <a:r>
              <a:rPr lang="en-GB" sz="3200" b="1" i="1" dirty="0"/>
              <a:t> feedback must answer three major questions asked by a teacher and/or by a student: </a:t>
            </a:r>
            <a:r>
              <a:rPr lang="en-GB" sz="3200" b="1" i="1" dirty="0">
                <a:solidFill>
                  <a:srgbClr val="FF0000"/>
                </a:solidFill>
              </a:rPr>
              <a:t>Where am I going? </a:t>
            </a:r>
            <a:r>
              <a:rPr lang="en-GB" sz="3200" b="1" i="1" dirty="0"/>
              <a:t>…How am I going? …and Where to next? …These questions correspond to notions of feed up, feed back, and feed forward" </a:t>
            </a:r>
            <a:endParaRPr lang="en-GB" sz="3200" i="1" dirty="0">
              <a:latin typeface="+mj-lt"/>
            </a:endParaRPr>
          </a:p>
          <a:p>
            <a:endParaRPr lang="en-GB" sz="2400"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Timperley &amp; Hattie 2007</a:t>
            </a:r>
            <a:endParaRPr lang="en-GB" sz="3200" dirty="0"/>
          </a:p>
        </p:txBody>
      </p:sp>
    </p:spTree>
    <p:extLst>
      <p:ext uri="{BB962C8B-B14F-4D97-AF65-F5344CB8AC3E}">
        <p14:creationId xmlns:p14="http://schemas.microsoft.com/office/powerpoint/2010/main" xmlns="" val="3257876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099189" y="1497053"/>
            <a:ext cx="8259096" cy="3785652"/>
          </a:xfrm>
          <a:prstGeom prst="rect">
            <a:avLst/>
          </a:prstGeom>
        </p:spPr>
        <p:txBody>
          <a:bodyPr wrap="square">
            <a:spAutoFit/>
          </a:bodyPr>
          <a:lstStyle/>
          <a:p>
            <a:r>
              <a:rPr lang="en-GB" sz="3200" b="1" i="1" dirty="0"/>
              <a:t>"</a:t>
            </a:r>
            <a:r>
              <a:rPr lang="en-GB" sz="3200" b="1" i="1" u="sng" dirty="0"/>
              <a:t>Effective</a:t>
            </a:r>
            <a:r>
              <a:rPr lang="en-GB" sz="3200" b="1" i="1" dirty="0"/>
              <a:t> feedback must answer three major questions asked by a teacher and/or by a student: </a:t>
            </a:r>
            <a:r>
              <a:rPr lang="en-GB" sz="3200" b="1" i="1" dirty="0">
                <a:solidFill>
                  <a:srgbClr val="FF0000"/>
                </a:solidFill>
              </a:rPr>
              <a:t>Where am I going? </a:t>
            </a:r>
            <a:r>
              <a:rPr lang="en-GB" sz="3200" b="1" i="1" dirty="0"/>
              <a:t>…</a:t>
            </a:r>
            <a:r>
              <a:rPr lang="en-GB" sz="3200" b="1" i="1" dirty="0">
                <a:solidFill>
                  <a:srgbClr val="00B050"/>
                </a:solidFill>
              </a:rPr>
              <a:t>How am I going? </a:t>
            </a:r>
            <a:r>
              <a:rPr lang="en-GB" sz="3200" b="1" i="1" dirty="0"/>
              <a:t>…and Where to next? …These questions correspond to notions of feed up, feed back, and feed forward" </a:t>
            </a:r>
            <a:endParaRPr lang="en-GB" sz="3200" i="1" dirty="0">
              <a:latin typeface="+mj-lt"/>
            </a:endParaRPr>
          </a:p>
          <a:p>
            <a:endParaRPr lang="en-GB" sz="2400"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Timperley &amp; Hattie 2007</a:t>
            </a:r>
            <a:endParaRPr lang="en-GB" sz="3200" dirty="0"/>
          </a:p>
        </p:txBody>
      </p:sp>
    </p:spTree>
    <p:extLst>
      <p:ext uri="{BB962C8B-B14F-4D97-AF65-F5344CB8AC3E}">
        <p14:creationId xmlns:p14="http://schemas.microsoft.com/office/powerpoint/2010/main" xmlns="" val="2089865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099189" y="1497053"/>
            <a:ext cx="8259096" cy="3785652"/>
          </a:xfrm>
          <a:prstGeom prst="rect">
            <a:avLst/>
          </a:prstGeom>
        </p:spPr>
        <p:txBody>
          <a:bodyPr wrap="square">
            <a:spAutoFit/>
          </a:bodyPr>
          <a:lstStyle/>
          <a:p>
            <a:r>
              <a:rPr lang="en-GB" sz="3200" b="1" i="1" dirty="0"/>
              <a:t>"</a:t>
            </a:r>
            <a:r>
              <a:rPr lang="en-GB" sz="3200" b="1" i="1" u="sng" dirty="0"/>
              <a:t>Effective</a:t>
            </a:r>
            <a:r>
              <a:rPr lang="en-GB" sz="3200" b="1" i="1" dirty="0"/>
              <a:t> feedback must answer three major questions asked by a teacher and/or by a student: </a:t>
            </a:r>
            <a:r>
              <a:rPr lang="en-GB" sz="3200" b="1" i="1" dirty="0">
                <a:solidFill>
                  <a:srgbClr val="FF0000"/>
                </a:solidFill>
              </a:rPr>
              <a:t>Where am I going? </a:t>
            </a:r>
            <a:r>
              <a:rPr lang="en-GB" sz="3200" b="1" i="1" dirty="0"/>
              <a:t>…</a:t>
            </a:r>
            <a:r>
              <a:rPr lang="en-GB" sz="3200" b="1" i="1" dirty="0">
                <a:solidFill>
                  <a:srgbClr val="00B050"/>
                </a:solidFill>
              </a:rPr>
              <a:t>How am I going? </a:t>
            </a:r>
            <a:r>
              <a:rPr lang="en-GB" sz="3200" b="1" i="1" dirty="0"/>
              <a:t>…and </a:t>
            </a:r>
            <a:r>
              <a:rPr lang="en-GB" sz="3200" b="1" i="1" dirty="0">
                <a:solidFill>
                  <a:srgbClr val="7030A0"/>
                </a:solidFill>
              </a:rPr>
              <a:t>Where to next? </a:t>
            </a:r>
            <a:r>
              <a:rPr lang="en-GB" sz="3200" b="1" i="1" dirty="0"/>
              <a:t>…These questions correspond to notions of feed up, feed back, and feed forward" </a:t>
            </a:r>
            <a:endParaRPr lang="en-GB" sz="3200" i="1" dirty="0">
              <a:latin typeface="+mj-lt"/>
            </a:endParaRPr>
          </a:p>
          <a:p>
            <a:endParaRPr lang="en-GB" sz="2400"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Timperley &amp; Hattie 2007</a:t>
            </a:r>
            <a:endParaRPr lang="en-GB" sz="3200" dirty="0"/>
          </a:p>
        </p:txBody>
      </p:sp>
    </p:spTree>
    <p:extLst>
      <p:ext uri="{BB962C8B-B14F-4D97-AF65-F5344CB8AC3E}">
        <p14:creationId xmlns:p14="http://schemas.microsoft.com/office/powerpoint/2010/main" xmlns="" val="3972981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099189" y="1497053"/>
            <a:ext cx="8259096" cy="3785652"/>
          </a:xfrm>
          <a:prstGeom prst="rect">
            <a:avLst/>
          </a:prstGeom>
        </p:spPr>
        <p:txBody>
          <a:bodyPr wrap="square">
            <a:spAutoFit/>
          </a:bodyPr>
          <a:lstStyle/>
          <a:p>
            <a:r>
              <a:rPr lang="en-GB" sz="3200" b="1" i="1" dirty="0"/>
              <a:t>"</a:t>
            </a:r>
            <a:r>
              <a:rPr lang="en-GB" sz="3200" b="1" i="1" u="sng" dirty="0"/>
              <a:t>Effective</a:t>
            </a:r>
            <a:r>
              <a:rPr lang="en-GB" sz="3200" b="1" i="1" dirty="0"/>
              <a:t> feedback must answer three major questions asked by a teacher and/or by a student: </a:t>
            </a:r>
            <a:r>
              <a:rPr lang="en-GB" sz="3200" b="1" i="1" dirty="0">
                <a:solidFill>
                  <a:srgbClr val="FF0000"/>
                </a:solidFill>
              </a:rPr>
              <a:t>Where am I going? </a:t>
            </a:r>
            <a:r>
              <a:rPr lang="en-GB" sz="3200" b="1" i="1" dirty="0"/>
              <a:t>…</a:t>
            </a:r>
            <a:r>
              <a:rPr lang="en-GB" sz="3200" b="1" i="1" dirty="0">
                <a:solidFill>
                  <a:srgbClr val="00B050"/>
                </a:solidFill>
              </a:rPr>
              <a:t>How am I going? </a:t>
            </a:r>
            <a:r>
              <a:rPr lang="en-GB" sz="3200" b="1" i="1" dirty="0"/>
              <a:t>…and </a:t>
            </a:r>
            <a:r>
              <a:rPr lang="en-GB" sz="3200" b="1" i="1" dirty="0">
                <a:solidFill>
                  <a:srgbClr val="7030A0"/>
                </a:solidFill>
              </a:rPr>
              <a:t>Where to next? </a:t>
            </a:r>
            <a:r>
              <a:rPr lang="en-GB" sz="3200" b="1" i="1" dirty="0"/>
              <a:t>…These questions correspond to notions of </a:t>
            </a:r>
            <a:r>
              <a:rPr lang="en-GB" sz="3200" b="1" i="1" dirty="0">
                <a:solidFill>
                  <a:srgbClr val="FF0000"/>
                </a:solidFill>
              </a:rPr>
              <a:t>feed up</a:t>
            </a:r>
            <a:r>
              <a:rPr lang="en-GB" sz="3200" b="1" i="1" dirty="0"/>
              <a:t>, feed back, and feed forward" </a:t>
            </a:r>
            <a:endParaRPr lang="en-GB" sz="3200" i="1" dirty="0">
              <a:latin typeface="+mj-lt"/>
            </a:endParaRPr>
          </a:p>
          <a:p>
            <a:endParaRPr lang="en-GB" sz="2400"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Timperley &amp; Hattie 2007</a:t>
            </a:r>
            <a:endParaRPr lang="en-GB" sz="3200" dirty="0"/>
          </a:p>
        </p:txBody>
      </p:sp>
    </p:spTree>
    <p:extLst>
      <p:ext uri="{BB962C8B-B14F-4D97-AF65-F5344CB8AC3E}">
        <p14:creationId xmlns:p14="http://schemas.microsoft.com/office/powerpoint/2010/main" xmlns="" val="1431989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099189" y="1497053"/>
            <a:ext cx="8259096" cy="3785652"/>
          </a:xfrm>
          <a:prstGeom prst="rect">
            <a:avLst/>
          </a:prstGeom>
        </p:spPr>
        <p:txBody>
          <a:bodyPr wrap="square">
            <a:spAutoFit/>
          </a:bodyPr>
          <a:lstStyle/>
          <a:p>
            <a:r>
              <a:rPr lang="en-GB" sz="3200" b="1" i="1" dirty="0"/>
              <a:t>"</a:t>
            </a:r>
            <a:r>
              <a:rPr lang="en-GB" sz="3200" b="1" i="1" u="sng" dirty="0"/>
              <a:t>Effective</a:t>
            </a:r>
            <a:r>
              <a:rPr lang="en-GB" sz="3200" b="1" i="1" dirty="0"/>
              <a:t> feedback must answer three major questions asked by a teacher and/or by a student: </a:t>
            </a:r>
            <a:r>
              <a:rPr lang="en-GB" sz="3200" b="1" i="1" dirty="0">
                <a:solidFill>
                  <a:srgbClr val="FF0000"/>
                </a:solidFill>
              </a:rPr>
              <a:t>Where am I going? </a:t>
            </a:r>
            <a:r>
              <a:rPr lang="en-GB" sz="3200" b="1" i="1" dirty="0"/>
              <a:t>…</a:t>
            </a:r>
            <a:r>
              <a:rPr lang="en-GB" sz="3200" b="1" i="1" dirty="0">
                <a:solidFill>
                  <a:srgbClr val="00B050"/>
                </a:solidFill>
              </a:rPr>
              <a:t>How am I going? </a:t>
            </a:r>
            <a:r>
              <a:rPr lang="en-GB" sz="3200" b="1" i="1" dirty="0"/>
              <a:t>…and </a:t>
            </a:r>
            <a:r>
              <a:rPr lang="en-GB" sz="3200" b="1" i="1" dirty="0">
                <a:solidFill>
                  <a:srgbClr val="7030A0"/>
                </a:solidFill>
              </a:rPr>
              <a:t>Where to next? </a:t>
            </a:r>
            <a:r>
              <a:rPr lang="en-GB" sz="3200" b="1" i="1" dirty="0"/>
              <a:t>…These questions correspond to notions of </a:t>
            </a:r>
            <a:r>
              <a:rPr lang="en-GB" sz="3200" b="1" i="1" dirty="0">
                <a:solidFill>
                  <a:srgbClr val="FF0000"/>
                </a:solidFill>
              </a:rPr>
              <a:t>feed up</a:t>
            </a:r>
            <a:r>
              <a:rPr lang="en-GB" sz="3200" b="1" i="1" dirty="0"/>
              <a:t>, </a:t>
            </a:r>
            <a:r>
              <a:rPr lang="en-GB" sz="3200" b="1" i="1" dirty="0">
                <a:solidFill>
                  <a:srgbClr val="00B050"/>
                </a:solidFill>
              </a:rPr>
              <a:t>feed back</a:t>
            </a:r>
            <a:r>
              <a:rPr lang="en-GB" sz="3200" b="1" i="1" dirty="0"/>
              <a:t>, and feed forward" </a:t>
            </a:r>
            <a:endParaRPr lang="en-GB" sz="3200" i="1" dirty="0">
              <a:latin typeface="+mj-lt"/>
            </a:endParaRPr>
          </a:p>
          <a:p>
            <a:endParaRPr lang="en-GB" sz="2400"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Timperley &amp; Hattie 2007</a:t>
            </a:r>
            <a:endParaRPr lang="en-GB" sz="3200" dirty="0"/>
          </a:p>
        </p:txBody>
      </p:sp>
    </p:spTree>
    <p:extLst>
      <p:ext uri="{BB962C8B-B14F-4D97-AF65-F5344CB8AC3E}">
        <p14:creationId xmlns:p14="http://schemas.microsoft.com/office/powerpoint/2010/main" xmlns="" val="2267066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099189" y="1497053"/>
            <a:ext cx="8259096" cy="3785652"/>
          </a:xfrm>
          <a:prstGeom prst="rect">
            <a:avLst/>
          </a:prstGeom>
        </p:spPr>
        <p:txBody>
          <a:bodyPr wrap="square">
            <a:spAutoFit/>
          </a:bodyPr>
          <a:lstStyle/>
          <a:p>
            <a:r>
              <a:rPr lang="en-GB" sz="3200" b="1" i="1" dirty="0"/>
              <a:t>"</a:t>
            </a:r>
            <a:r>
              <a:rPr lang="en-GB" sz="3200" b="1" i="1" u="sng" dirty="0"/>
              <a:t>Effective</a:t>
            </a:r>
            <a:r>
              <a:rPr lang="en-GB" sz="3200" b="1" i="1" dirty="0"/>
              <a:t> feedback must answer three major questions asked by a teacher and/or by a student: </a:t>
            </a:r>
            <a:r>
              <a:rPr lang="en-GB" sz="3200" b="1" i="1" dirty="0">
                <a:solidFill>
                  <a:srgbClr val="FF0000"/>
                </a:solidFill>
              </a:rPr>
              <a:t>Where am I going? </a:t>
            </a:r>
            <a:r>
              <a:rPr lang="en-GB" sz="3200" b="1" i="1" dirty="0"/>
              <a:t>…</a:t>
            </a:r>
            <a:r>
              <a:rPr lang="en-GB" sz="3200" b="1" i="1" dirty="0">
                <a:solidFill>
                  <a:srgbClr val="00B050"/>
                </a:solidFill>
              </a:rPr>
              <a:t>How am I going? </a:t>
            </a:r>
            <a:r>
              <a:rPr lang="en-GB" sz="3200" b="1" i="1" dirty="0"/>
              <a:t>…and </a:t>
            </a:r>
            <a:r>
              <a:rPr lang="en-GB" sz="3200" b="1" i="1" dirty="0">
                <a:solidFill>
                  <a:srgbClr val="7030A0"/>
                </a:solidFill>
              </a:rPr>
              <a:t>Where to next? </a:t>
            </a:r>
            <a:r>
              <a:rPr lang="en-GB" sz="3200" b="1" i="1" dirty="0"/>
              <a:t>…These questions correspond to notions of </a:t>
            </a:r>
            <a:r>
              <a:rPr lang="en-GB" sz="3200" b="1" i="1" dirty="0">
                <a:solidFill>
                  <a:srgbClr val="FF0000"/>
                </a:solidFill>
              </a:rPr>
              <a:t>feed up</a:t>
            </a:r>
            <a:r>
              <a:rPr lang="en-GB" sz="3200" b="1" i="1" dirty="0"/>
              <a:t>, </a:t>
            </a:r>
            <a:r>
              <a:rPr lang="en-GB" sz="3200" b="1" i="1" dirty="0">
                <a:solidFill>
                  <a:srgbClr val="00B050"/>
                </a:solidFill>
              </a:rPr>
              <a:t>feed back</a:t>
            </a:r>
            <a:r>
              <a:rPr lang="en-GB" sz="3200" b="1" i="1" dirty="0"/>
              <a:t>, and </a:t>
            </a:r>
            <a:r>
              <a:rPr lang="en-GB" sz="3200" b="1" i="1" dirty="0">
                <a:solidFill>
                  <a:srgbClr val="7030A0"/>
                </a:solidFill>
              </a:rPr>
              <a:t>feed forward</a:t>
            </a:r>
            <a:r>
              <a:rPr lang="en-GB" sz="3200" b="1" i="1" dirty="0"/>
              <a:t>" </a:t>
            </a:r>
            <a:endParaRPr lang="en-GB" sz="3200" i="1" dirty="0">
              <a:latin typeface="+mj-lt"/>
            </a:endParaRPr>
          </a:p>
          <a:p>
            <a:endParaRPr lang="en-GB" sz="2400"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Timperley &amp; Hattie 2007</a:t>
            </a:r>
            <a:endParaRPr lang="en-GB" sz="3200" dirty="0"/>
          </a:p>
        </p:txBody>
      </p:sp>
    </p:spTree>
    <p:extLst>
      <p:ext uri="{BB962C8B-B14F-4D97-AF65-F5344CB8AC3E}">
        <p14:creationId xmlns:p14="http://schemas.microsoft.com/office/powerpoint/2010/main" xmlns="" val="3776684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8BFF96-B4B5-449C-A61C-9869E767772D}"/>
              </a:ext>
            </a:extLst>
          </p:cNvPr>
          <p:cNvSpPr/>
          <p:nvPr/>
        </p:nvSpPr>
        <p:spPr>
          <a:xfrm>
            <a:off x="2099189" y="1497054"/>
            <a:ext cx="8259096" cy="4401205"/>
          </a:xfrm>
          <a:prstGeom prst="rect">
            <a:avLst/>
          </a:prstGeom>
        </p:spPr>
        <p:txBody>
          <a:bodyPr wrap="square">
            <a:spAutoFit/>
          </a:bodyPr>
          <a:lstStyle/>
          <a:p>
            <a:pPr marL="514350" indent="-514350">
              <a:buAutoNum type="arabicParenR"/>
            </a:pPr>
            <a:r>
              <a:rPr lang="en-GB" sz="3200" b="1" i="1" dirty="0"/>
              <a:t>What are the goals? </a:t>
            </a:r>
            <a:r>
              <a:rPr lang="en-GB" sz="3200" b="1" i="1" dirty="0">
                <a:solidFill>
                  <a:srgbClr val="FF0000"/>
                </a:solidFill>
              </a:rPr>
              <a:t>feed up</a:t>
            </a:r>
          </a:p>
          <a:p>
            <a:endParaRPr lang="en-GB" sz="3200" b="1" i="1" dirty="0"/>
          </a:p>
          <a:p>
            <a:r>
              <a:rPr lang="en-GB" sz="3200" b="1" i="1" dirty="0"/>
              <a:t>2) What progress is being made toward the goal? </a:t>
            </a:r>
            <a:r>
              <a:rPr lang="en-GB" sz="3200" b="1" i="1" dirty="0">
                <a:solidFill>
                  <a:srgbClr val="00B050"/>
                </a:solidFill>
              </a:rPr>
              <a:t>feed back</a:t>
            </a:r>
          </a:p>
          <a:p>
            <a:endParaRPr lang="en-GB" sz="3200" b="1" i="1" dirty="0"/>
          </a:p>
          <a:p>
            <a:r>
              <a:rPr lang="en-GB" sz="3200" b="1" i="1" dirty="0"/>
              <a:t>3) What activities need to be undertaken to make better progress? </a:t>
            </a:r>
            <a:r>
              <a:rPr lang="en-GB" sz="3200" b="1" i="1" dirty="0">
                <a:solidFill>
                  <a:srgbClr val="7030A0"/>
                </a:solidFill>
              </a:rPr>
              <a:t>feed forward</a:t>
            </a:r>
          </a:p>
          <a:p>
            <a:endParaRPr lang="en-GB" sz="3200" i="1" dirty="0">
              <a:latin typeface="+mj-lt"/>
            </a:endParaRPr>
          </a:p>
          <a:p>
            <a:r>
              <a:rPr lang="en-GB" sz="2400" i="1" dirty="0">
                <a:latin typeface="Calibri" panose="020F0502020204030204" pitchFamily="34" charset="0"/>
                <a:cs typeface="Times New Roman" panose="02020603050405020304" pitchFamily="18" charset="0"/>
              </a:rPr>
              <a:t>Timperley &amp; Hattie 2007</a:t>
            </a:r>
            <a:endParaRPr lang="en-GB" sz="3200" dirty="0"/>
          </a:p>
        </p:txBody>
      </p:sp>
      <p:sp>
        <p:nvSpPr>
          <p:cNvPr id="3" name="TextBox 2">
            <a:extLst>
              <a:ext uri="{FF2B5EF4-FFF2-40B4-BE49-F238E27FC236}">
                <a16:creationId xmlns:a16="http://schemas.microsoft.com/office/drawing/2014/main" xmlns="" id="{34B78E22-CC3F-4AC0-9581-8E8871C3A8D8}"/>
              </a:ext>
            </a:extLst>
          </p:cNvPr>
          <p:cNvSpPr txBox="1"/>
          <p:nvPr/>
        </p:nvSpPr>
        <p:spPr>
          <a:xfrm>
            <a:off x="3964860" y="374968"/>
            <a:ext cx="4527755" cy="584775"/>
          </a:xfrm>
          <a:prstGeom prst="rect">
            <a:avLst/>
          </a:prstGeom>
          <a:noFill/>
        </p:spPr>
        <p:txBody>
          <a:bodyPr wrap="square" rtlCol="0">
            <a:spAutoFit/>
          </a:bodyPr>
          <a:lstStyle/>
          <a:p>
            <a:r>
              <a:rPr lang="en-GB" sz="3200" b="1" dirty="0"/>
              <a:t>Effective feedback asks…</a:t>
            </a:r>
            <a:endParaRPr lang="en-GB" b="1" dirty="0"/>
          </a:p>
        </p:txBody>
      </p:sp>
    </p:spTree>
    <p:extLst>
      <p:ext uri="{BB962C8B-B14F-4D97-AF65-F5344CB8AC3E}">
        <p14:creationId xmlns:p14="http://schemas.microsoft.com/office/powerpoint/2010/main" xmlns="" val="283899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CBE34630-7CF3-4521-B604-D9333B8C5E45}"/>
              </a:ext>
            </a:extLst>
          </p:cNvPr>
          <p:cNvSpPr txBox="1"/>
          <p:nvPr/>
        </p:nvSpPr>
        <p:spPr>
          <a:xfrm>
            <a:off x="2202427" y="1982450"/>
            <a:ext cx="8170606" cy="1446550"/>
          </a:xfrm>
          <a:prstGeom prst="rect">
            <a:avLst/>
          </a:prstGeom>
          <a:noFill/>
        </p:spPr>
        <p:txBody>
          <a:bodyPr wrap="square" rtlCol="0">
            <a:spAutoFit/>
          </a:bodyPr>
          <a:lstStyle/>
          <a:p>
            <a:r>
              <a:rPr lang="en-GB" sz="8800" b="1" dirty="0"/>
              <a:t>Is this feedback?</a:t>
            </a:r>
            <a:endParaRPr lang="en-GB" b="1" dirty="0"/>
          </a:p>
        </p:txBody>
      </p:sp>
    </p:spTree>
    <p:extLst>
      <p:ext uri="{BB962C8B-B14F-4D97-AF65-F5344CB8AC3E}">
        <p14:creationId xmlns:p14="http://schemas.microsoft.com/office/powerpoint/2010/main" xmlns="" val="3102863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FC1876-26CF-4C89-939F-3F2C35BDE7A8}"/>
              </a:ext>
            </a:extLst>
          </p:cNvPr>
          <p:cNvPicPr/>
          <p:nvPr/>
        </p:nvPicPr>
        <p:blipFill>
          <a:blip r:embed="rId3"/>
          <a:stretch>
            <a:fillRect/>
          </a:stretch>
        </p:blipFill>
        <p:spPr>
          <a:xfrm>
            <a:off x="2866103" y="1496962"/>
            <a:ext cx="6872749" cy="4815348"/>
          </a:xfrm>
          <a:prstGeom prst="rect">
            <a:avLst/>
          </a:prstGeom>
        </p:spPr>
      </p:pic>
      <p:sp>
        <p:nvSpPr>
          <p:cNvPr id="6" name="TextBox 5">
            <a:extLst>
              <a:ext uri="{FF2B5EF4-FFF2-40B4-BE49-F238E27FC236}">
                <a16:creationId xmlns:a16="http://schemas.microsoft.com/office/drawing/2014/main" xmlns="" id="{8AEEF027-8DBD-4EFA-8FAF-B795A71904D7}"/>
              </a:ext>
            </a:extLst>
          </p:cNvPr>
          <p:cNvSpPr txBox="1"/>
          <p:nvPr/>
        </p:nvSpPr>
        <p:spPr>
          <a:xfrm>
            <a:off x="3352800" y="530942"/>
            <a:ext cx="6636774" cy="707886"/>
          </a:xfrm>
          <a:prstGeom prst="rect">
            <a:avLst/>
          </a:prstGeom>
          <a:noFill/>
        </p:spPr>
        <p:txBody>
          <a:bodyPr wrap="square" rtlCol="0">
            <a:spAutoFit/>
          </a:bodyPr>
          <a:lstStyle/>
          <a:p>
            <a:r>
              <a:rPr lang="en-GB" sz="2000" b="1" dirty="0"/>
              <a:t>Objective: </a:t>
            </a:r>
            <a:r>
              <a:rPr lang="en-GB" sz="2000" b="1" i="1" dirty="0"/>
              <a:t>to complete an IELTS speaking Part Two in a way that would impress an examiner.</a:t>
            </a:r>
            <a:endParaRPr lang="en-GB" b="1" i="1" dirty="0"/>
          </a:p>
        </p:txBody>
      </p:sp>
    </p:spTree>
    <p:extLst>
      <p:ext uri="{BB962C8B-B14F-4D97-AF65-F5344CB8AC3E}">
        <p14:creationId xmlns:p14="http://schemas.microsoft.com/office/powerpoint/2010/main" xmlns="" val="3133080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EE0FFF1-8037-41A7-8080-3601879F318C}"/>
              </a:ext>
            </a:extLst>
          </p:cNvPr>
          <p:cNvPicPr>
            <a:picLocks noChangeAspect="1"/>
          </p:cNvPicPr>
          <p:nvPr/>
        </p:nvPicPr>
        <p:blipFill>
          <a:blip r:embed="rId3"/>
          <a:stretch>
            <a:fillRect/>
          </a:stretch>
        </p:blipFill>
        <p:spPr>
          <a:xfrm>
            <a:off x="1848465" y="0"/>
            <a:ext cx="8495071" cy="6454588"/>
          </a:xfrm>
          <a:prstGeom prst="rect">
            <a:avLst/>
          </a:prstGeom>
        </p:spPr>
      </p:pic>
    </p:spTree>
    <p:extLst>
      <p:ext uri="{BB962C8B-B14F-4D97-AF65-F5344CB8AC3E}">
        <p14:creationId xmlns:p14="http://schemas.microsoft.com/office/powerpoint/2010/main" xmlns="" val="3365837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B2BC426-5D59-45F8-B014-BF61D0AD7A76}"/>
              </a:ext>
            </a:extLst>
          </p:cNvPr>
          <p:cNvSpPr/>
          <p:nvPr/>
        </p:nvSpPr>
        <p:spPr>
          <a:xfrm>
            <a:off x="843860" y="3159"/>
            <a:ext cx="10019870" cy="6792757"/>
          </a:xfrm>
          <a:prstGeom prst="rect">
            <a:avLst/>
          </a:prstGeom>
        </p:spPr>
        <p:txBody>
          <a:bodyPr wrap="square" anchor="t">
            <a:spAutoFit/>
          </a:bodyPr>
          <a:lstStyle/>
          <a:p>
            <a:pPr marL="457200" indent="-457200">
              <a:lnSpc>
                <a:spcPct val="107000"/>
              </a:lnSpc>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Feedback is too wide a term to be useful on its own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AutoNum type="arabicPeriod"/>
            </a:pPr>
            <a:endParaRPr lang="en-GB" sz="2400" dirty="0">
              <a:latin typeface="Calibri" panose="020F0502020204030204" pitchFamily="34" charset="0"/>
              <a:ea typeface="Calibri" panose="020F0502020204030204" pitchFamily="34" charset="0"/>
              <a:cs typeface="Calibri"/>
            </a:endParaRPr>
          </a:p>
          <a:p>
            <a:pPr marL="457200" indent="-457200">
              <a:lnSpc>
                <a:spcPct val="107000"/>
              </a:lnSpc>
              <a:buAutoNum type="arabicPeriod"/>
            </a:pPr>
            <a:r>
              <a:rPr lang="en-GB" sz="2400" dirty="0">
                <a:latin typeface="Calibri"/>
                <a:ea typeface="Calibri" panose="020F0502020204030204" pitchFamily="34" charset="0"/>
                <a:cs typeface="Calibri"/>
              </a:rPr>
              <a:t>Feedback can be seen as summative or formative</a:t>
            </a:r>
          </a:p>
          <a:p>
            <a:pPr marL="457200" indent="-457200">
              <a:lnSpc>
                <a:spcPct val="107000"/>
              </a:lnSpc>
              <a:buAutoNum type="arabicPeriod"/>
            </a:pPr>
            <a:endParaRPr lang="en-GB" sz="2400" dirty="0">
              <a:latin typeface="Calibri" panose="020F0502020204030204" pitchFamily="34" charset="0"/>
              <a:ea typeface="Calibri" panose="020F0502020204030204" pitchFamily="34" charset="0"/>
              <a:cs typeface="Calibri"/>
            </a:endParaRPr>
          </a:p>
          <a:p>
            <a:pPr marL="457200" indent="-457200">
              <a:lnSpc>
                <a:spcPct val="107000"/>
              </a:lnSpc>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While there is a place for summative feedback, formative feedback is more useful in developing language skills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AutoNum type="arabicPeriod"/>
            </a:pPr>
            <a:endParaRPr lang="en-GB" sz="2400" dirty="0">
              <a:latin typeface="Calibri" panose="020F0502020204030204" pitchFamily="34" charset="0"/>
              <a:ea typeface="Calibri" panose="020F0502020204030204" pitchFamily="34" charset="0"/>
              <a:cs typeface="Calibri"/>
            </a:endParaRPr>
          </a:p>
          <a:p>
            <a:pPr marL="457200" indent="-457200">
              <a:lnSpc>
                <a:spcPct val="107000"/>
              </a:lnSpc>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Formative feedback is most effective when it provides students with goals, an awareness of progress towards the goals, and an understanding of where they need to go next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AutoNum type="arabicPeriod"/>
            </a:pPr>
            <a:endParaRPr lang="en-GB" sz="2400" dirty="0">
              <a:latin typeface="Calibri" panose="020F0502020204030204" pitchFamily="34" charset="0"/>
              <a:ea typeface="Calibri" panose="020F0502020204030204" pitchFamily="34" charset="0"/>
              <a:cs typeface="Calibri"/>
            </a:endParaRPr>
          </a:p>
          <a:p>
            <a:pPr marL="457200" indent="-457200">
              <a:lnSpc>
                <a:spcPct val="107000"/>
              </a:lnSpc>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It is highly desirable that learners develop their ability to evaluate their own performance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AutoNum type="arabicPeriod"/>
            </a:pPr>
            <a:endParaRPr lang="en-GB" sz="2400" dirty="0">
              <a:latin typeface="Calibri" panose="020F0502020204030204" pitchFamily="34" charset="0"/>
              <a:ea typeface="Calibri" panose="020F0502020204030204" pitchFamily="34" charset="0"/>
              <a:cs typeface="Calibri"/>
            </a:endParaRPr>
          </a:p>
          <a:p>
            <a:pPr marL="457200" indent="-457200">
              <a:lnSpc>
                <a:spcPct val="107000"/>
              </a:lnSpc>
              <a:spcAft>
                <a:spcPts val="800"/>
              </a:spcAf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Learning objectives and success criteria are able to provide a frame within which effective </a:t>
            </a:r>
            <a:r>
              <a:rPr lang="en-GB" sz="2400" i="1" dirty="0">
                <a:latin typeface="Calibri" panose="020F0502020204030204" pitchFamily="34" charset="0"/>
                <a:ea typeface="Calibri" panose="020F0502020204030204" pitchFamily="34" charset="0"/>
                <a:cs typeface="Calibri" panose="020F0502020204030204" pitchFamily="34" charset="0"/>
              </a:rPr>
              <a:t>feed up</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i="1" dirty="0">
                <a:latin typeface="Calibri" panose="020F0502020204030204" pitchFamily="34" charset="0"/>
                <a:ea typeface="Calibri" panose="020F0502020204030204" pitchFamily="34" charset="0"/>
                <a:cs typeface="Calibri" panose="020F0502020204030204" pitchFamily="34" charset="0"/>
              </a:rPr>
              <a:t>feed back</a:t>
            </a:r>
            <a:r>
              <a:rPr lang="en-GB" sz="2400" dirty="0">
                <a:latin typeface="Calibri" panose="020F0502020204030204" pitchFamily="34" charset="0"/>
                <a:ea typeface="Calibri" panose="020F0502020204030204" pitchFamily="34" charset="0"/>
                <a:cs typeface="Calibri" panose="020F0502020204030204" pitchFamily="34" charset="0"/>
              </a:rPr>
              <a:t>, and </a:t>
            </a:r>
            <a:r>
              <a:rPr lang="en-GB" sz="2400" i="1" dirty="0">
                <a:latin typeface="Calibri" panose="020F0502020204030204" pitchFamily="34" charset="0"/>
                <a:ea typeface="Calibri" panose="020F0502020204030204" pitchFamily="34" charset="0"/>
                <a:cs typeface="Calibri" panose="020F0502020204030204" pitchFamily="34" charset="0"/>
              </a:rPr>
              <a:t>feed forward</a:t>
            </a:r>
            <a:r>
              <a:rPr lang="en-GB" sz="2400" dirty="0">
                <a:latin typeface="Calibri" panose="020F0502020204030204" pitchFamily="34" charset="0"/>
                <a:ea typeface="Calibri" panose="020F0502020204030204" pitchFamily="34" charset="0"/>
                <a:cs typeface="Calibri" panose="020F0502020204030204" pitchFamily="34" charset="0"/>
              </a:rPr>
              <a:t> can occur and learners can develop their ability to self-monitor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7667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DB0212-D380-43BD-9C1B-4FED4EF6E568}"/>
              </a:ext>
            </a:extLst>
          </p:cNvPr>
          <p:cNvSpPr txBox="1"/>
          <p:nvPr/>
        </p:nvSpPr>
        <p:spPr>
          <a:xfrm>
            <a:off x="2556388" y="2020530"/>
            <a:ext cx="2536723" cy="3139321"/>
          </a:xfrm>
          <a:prstGeom prst="rect">
            <a:avLst/>
          </a:prstGeom>
          <a:noFill/>
        </p:spPr>
        <p:txBody>
          <a:bodyPr wrap="square" rtlCol="0">
            <a:spAutoFit/>
          </a:bodyPr>
          <a:lstStyle/>
          <a:p>
            <a:r>
              <a:rPr lang="en-GB" dirty="0"/>
              <a:t>1) </a:t>
            </a:r>
            <a:r>
              <a:rPr lang="en-GB" dirty="0">
                <a:highlight>
                  <a:srgbClr val="00EF7D"/>
                </a:highlight>
              </a:rPr>
              <a:t>SUMMATIVE</a:t>
            </a:r>
            <a:r>
              <a:rPr lang="en-GB" dirty="0"/>
              <a:t> </a:t>
            </a:r>
            <a:r>
              <a:rPr lang="en-GB" dirty="0">
                <a:solidFill>
                  <a:srgbClr val="00B050"/>
                </a:solidFill>
              </a:rPr>
              <a:t>F’BACK</a:t>
            </a:r>
          </a:p>
          <a:p>
            <a:endParaRPr lang="en-GB" dirty="0"/>
          </a:p>
          <a:p>
            <a:r>
              <a:rPr lang="en-GB" dirty="0"/>
              <a:t>2) </a:t>
            </a:r>
            <a:r>
              <a:rPr lang="en-GB" dirty="0">
                <a:solidFill>
                  <a:srgbClr val="00B050"/>
                </a:solidFill>
              </a:rPr>
              <a:t>FEEDBACK</a:t>
            </a:r>
          </a:p>
          <a:p>
            <a:endParaRPr lang="en-GB" dirty="0"/>
          </a:p>
          <a:p>
            <a:r>
              <a:rPr lang="en-GB" dirty="0"/>
              <a:t>3) </a:t>
            </a:r>
            <a:r>
              <a:rPr lang="en-GB" dirty="0">
                <a:highlight>
                  <a:srgbClr val="00EF7D"/>
                </a:highlight>
              </a:rPr>
              <a:t>SUMMATIVE</a:t>
            </a:r>
            <a:r>
              <a:rPr lang="en-GB" dirty="0"/>
              <a:t> </a:t>
            </a:r>
            <a:r>
              <a:rPr lang="en-GB" dirty="0">
                <a:solidFill>
                  <a:srgbClr val="00B050"/>
                </a:solidFill>
              </a:rPr>
              <a:t>F’BACK</a:t>
            </a:r>
          </a:p>
          <a:p>
            <a:endParaRPr lang="en-GB" dirty="0"/>
          </a:p>
          <a:p>
            <a:r>
              <a:rPr lang="en-GB" dirty="0"/>
              <a:t>4) </a:t>
            </a:r>
            <a:r>
              <a:rPr lang="en-GB" dirty="0">
                <a:highlight>
                  <a:srgbClr val="00EF7D"/>
                </a:highlight>
              </a:rPr>
              <a:t>SUMMATIVE</a:t>
            </a:r>
            <a:r>
              <a:rPr lang="en-GB" dirty="0"/>
              <a:t> </a:t>
            </a:r>
            <a:r>
              <a:rPr lang="en-GB" dirty="0">
                <a:solidFill>
                  <a:srgbClr val="00B050"/>
                </a:solidFill>
              </a:rPr>
              <a:t>F’BACK</a:t>
            </a:r>
          </a:p>
          <a:p>
            <a:endParaRPr lang="en-GB" dirty="0"/>
          </a:p>
          <a:p>
            <a:r>
              <a:rPr lang="en-GB" dirty="0"/>
              <a:t>5) </a:t>
            </a:r>
            <a:r>
              <a:rPr lang="en-GB" dirty="0">
                <a:highlight>
                  <a:srgbClr val="00EF7D"/>
                </a:highlight>
              </a:rPr>
              <a:t>SUMMATIVE</a:t>
            </a:r>
            <a:r>
              <a:rPr lang="en-GB" dirty="0"/>
              <a:t>  </a:t>
            </a:r>
            <a:r>
              <a:rPr lang="en-GB" dirty="0">
                <a:solidFill>
                  <a:srgbClr val="00B050"/>
                </a:solidFill>
              </a:rPr>
              <a:t>F’BACK</a:t>
            </a:r>
          </a:p>
          <a:p>
            <a:endParaRPr lang="en-GB" dirty="0"/>
          </a:p>
          <a:p>
            <a:endParaRPr lang="en-GB" dirty="0"/>
          </a:p>
        </p:txBody>
      </p:sp>
      <p:sp>
        <p:nvSpPr>
          <p:cNvPr id="5" name="TextBox 4">
            <a:extLst>
              <a:ext uri="{FF2B5EF4-FFF2-40B4-BE49-F238E27FC236}">
                <a16:creationId xmlns:a16="http://schemas.microsoft.com/office/drawing/2014/main" xmlns="" id="{A94F7E84-A9E8-4FAE-9A43-EB0C0820C36A}"/>
              </a:ext>
            </a:extLst>
          </p:cNvPr>
          <p:cNvSpPr txBox="1"/>
          <p:nvPr/>
        </p:nvSpPr>
        <p:spPr>
          <a:xfrm>
            <a:off x="5427407" y="2020530"/>
            <a:ext cx="2536723" cy="3139321"/>
          </a:xfrm>
          <a:prstGeom prst="rect">
            <a:avLst/>
          </a:prstGeom>
          <a:noFill/>
        </p:spPr>
        <p:txBody>
          <a:bodyPr wrap="square" rtlCol="0">
            <a:spAutoFit/>
          </a:bodyPr>
          <a:lstStyle/>
          <a:p>
            <a:r>
              <a:rPr lang="en-GB" dirty="0"/>
              <a:t>6) </a:t>
            </a:r>
            <a:r>
              <a:rPr lang="en-GB" dirty="0">
                <a:solidFill>
                  <a:srgbClr val="00B050"/>
                </a:solidFill>
              </a:rPr>
              <a:t>FEEDBACK</a:t>
            </a:r>
          </a:p>
          <a:p>
            <a:endParaRPr lang="en-GB" dirty="0"/>
          </a:p>
          <a:p>
            <a:r>
              <a:rPr lang="en-GB" dirty="0"/>
              <a:t>7) </a:t>
            </a:r>
            <a:r>
              <a:rPr lang="en-GB" dirty="0">
                <a:solidFill>
                  <a:srgbClr val="00B050"/>
                </a:solidFill>
              </a:rPr>
              <a:t>FEEDBACK</a:t>
            </a:r>
          </a:p>
          <a:p>
            <a:endParaRPr lang="en-GB" dirty="0"/>
          </a:p>
          <a:p>
            <a:r>
              <a:rPr lang="en-GB" dirty="0"/>
              <a:t>8) </a:t>
            </a:r>
            <a:r>
              <a:rPr lang="en-GB" dirty="0">
                <a:solidFill>
                  <a:srgbClr val="00B050"/>
                </a:solidFill>
              </a:rPr>
              <a:t>FEEDBACK</a:t>
            </a:r>
          </a:p>
          <a:p>
            <a:endParaRPr lang="en-GB" dirty="0"/>
          </a:p>
          <a:p>
            <a:r>
              <a:rPr lang="en-GB" dirty="0"/>
              <a:t>9) </a:t>
            </a:r>
            <a:r>
              <a:rPr lang="en-GB" dirty="0">
                <a:highlight>
                  <a:srgbClr val="00EF7D"/>
                </a:highlight>
              </a:rPr>
              <a:t>SUMMATIVE</a:t>
            </a:r>
            <a:r>
              <a:rPr lang="en-GB" dirty="0"/>
              <a:t> </a:t>
            </a:r>
            <a:r>
              <a:rPr lang="en-GB" dirty="0">
                <a:solidFill>
                  <a:srgbClr val="00B050"/>
                </a:solidFill>
              </a:rPr>
              <a:t>F’BACK</a:t>
            </a:r>
          </a:p>
          <a:p>
            <a:endParaRPr lang="en-GB" dirty="0"/>
          </a:p>
          <a:p>
            <a:r>
              <a:rPr lang="en-GB" dirty="0"/>
              <a:t>10) </a:t>
            </a:r>
            <a:r>
              <a:rPr lang="en-GB" dirty="0">
                <a:solidFill>
                  <a:srgbClr val="00B050"/>
                </a:solidFill>
              </a:rPr>
              <a:t>FEEDBACK</a:t>
            </a:r>
          </a:p>
          <a:p>
            <a:endParaRPr lang="en-GB" dirty="0"/>
          </a:p>
          <a:p>
            <a:endParaRPr lang="en-GB" dirty="0"/>
          </a:p>
        </p:txBody>
      </p:sp>
      <p:sp>
        <p:nvSpPr>
          <p:cNvPr id="6" name="TextBox 5">
            <a:extLst>
              <a:ext uri="{FF2B5EF4-FFF2-40B4-BE49-F238E27FC236}">
                <a16:creationId xmlns:a16="http://schemas.microsoft.com/office/drawing/2014/main" xmlns="" id="{78C9517D-535A-491F-B6A5-F34F2F14B70B}"/>
              </a:ext>
            </a:extLst>
          </p:cNvPr>
          <p:cNvSpPr txBox="1"/>
          <p:nvPr/>
        </p:nvSpPr>
        <p:spPr>
          <a:xfrm>
            <a:off x="8298427" y="2020530"/>
            <a:ext cx="2236839" cy="3139321"/>
          </a:xfrm>
          <a:prstGeom prst="rect">
            <a:avLst/>
          </a:prstGeom>
          <a:noFill/>
        </p:spPr>
        <p:txBody>
          <a:bodyPr wrap="square" rtlCol="0">
            <a:spAutoFit/>
          </a:bodyPr>
          <a:lstStyle/>
          <a:p>
            <a:r>
              <a:rPr lang="en-GB" dirty="0"/>
              <a:t>11) </a:t>
            </a:r>
            <a:r>
              <a:rPr lang="en-GB" dirty="0">
                <a:solidFill>
                  <a:srgbClr val="00B050"/>
                </a:solidFill>
              </a:rPr>
              <a:t>FEEDBACK</a:t>
            </a:r>
          </a:p>
          <a:p>
            <a:endParaRPr lang="en-GB" dirty="0"/>
          </a:p>
          <a:p>
            <a:r>
              <a:rPr lang="en-GB" dirty="0"/>
              <a:t>12) </a:t>
            </a:r>
            <a:r>
              <a:rPr lang="en-GB" dirty="0">
                <a:solidFill>
                  <a:srgbClr val="FF0000"/>
                </a:solidFill>
              </a:rPr>
              <a:t>NOT FEEDBACK</a:t>
            </a:r>
          </a:p>
          <a:p>
            <a:endParaRPr lang="en-GB" dirty="0"/>
          </a:p>
          <a:p>
            <a:r>
              <a:rPr lang="en-GB" dirty="0"/>
              <a:t>13) </a:t>
            </a:r>
            <a:r>
              <a:rPr lang="en-GB" dirty="0">
                <a:solidFill>
                  <a:srgbClr val="FF0000"/>
                </a:solidFill>
              </a:rPr>
              <a:t>NOT FEEDBACK</a:t>
            </a:r>
          </a:p>
          <a:p>
            <a:endParaRPr lang="en-GB" dirty="0"/>
          </a:p>
          <a:p>
            <a:r>
              <a:rPr lang="en-GB" dirty="0"/>
              <a:t>14) </a:t>
            </a:r>
            <a:r>
              <a:rPr lang="en-GB" dirty="0">
                <a:solidFill>
                  <a:srgbClr val="00B050"/>
                </a:solidFill>
              </a:rPr>
              <a:t>FEEDBACK</a:t>
            </a:r>
          </a:p>
          <a:p>
            <a:endParaRPr lang="en-GB" dirty="0"/>
          </a:p>
          <a:p>
            <a:r>
              <a:rPr lang="en-GB" dirty="0"/>
              <a:t>15) </a:t>
            </a:r>
            <a:r>
              <a:rPr lang="en-GB" dirty="0">
                <a:solidFill>
                  <a:srgbClr val="00B050"/>
                </a:solidFill>
              </a:rPr>
              <a:t>FEEDBACK</a:t>
            </a:r>
          </a:p>
          <a:p>
            <a:endParaRPr lang="en-GB" dirty="0"/>
          </a:p>
          <a:p>
            <a:endParaRPr lang="en-GB" dirty="0"/>
          </a:p>
        </p:txBody>
      </p:sp>
    </p:spTree>
    <p:extLst>
      <p:ext uri="{BB962C8B-B14F-4D97-AF65-F5344CB8AC3E}">
        <p14:creationId xmlns:p14="http://schemas.microsoft.com/office/powerpoint/2010/main" xmlns="" val="975395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DB0212-D380-43BD-9C1B-4FED4EF6E568}"/>
              </a:ext>
            </a:extLst>
          </p:cNvPr>
          <p:cNvSpPr txBox="1"/>
          <p:nvPr/>
        </p:nvSpPr>
        <p:spPr>
          <a:xfrm>
            <a:off x="2556388" y="2020530"/>
            <a:ext cx="2536723" cy="3139321"/>
          </a:xfrm>
          <a:prstGeom prst="rect">
            <a:avLst/>
          </a:prstGeom>
          <a:noFill/>
        </p:spPr>
        <p:txBody>
          <a:bodyPr wrap="square" rtlCol="0">
            <a:spAutoFit/>
          </a:bodyPr>
          <a:lstStyle/>
          <a:p>
            <a:r>
              <a:rPr lang="en-GB" dirty="0"/>
              <a:t>1) </a:t>
            </a:r>
            <a:r>
              <a:rPr lang="en-GB" dirty="0">
                <a:highlight>
                  <a:srgbClr val="00EF7D"/>
                </a:highlight>
              </a:rPr>
              <a:t>SUMMATIVE</a:t>
            </a:r>
            <a:r>
              <a:rPr lang="en-GB" dirty="0"/>
              <a:t> </a:t>
            </a:r>
            <a:r>
              <a:rPr lang="en-GB" dirty="0">
                <a:solidFill>
                  <a:srgbClr val="00B050"/>
                </a:solidFill>
              </a:rPr>
              <a:t>F’BACK</a:t>
            </a:r>
          </a:p>
          <a:p>
            <a:endParaRPr lang="en-GB" dirty="0"/>
          </a:p>
          <a:p>
            <a:r>
              <a:rPr lang="en-GB" dirty="0"/>
              <a:t>2) </a:t>
            </a:r>
            <a:r>
              <a:rPr lang="en-GB" b="1" dirty="0">
                <a:solidFill>
                  <a:srgbClr val="002060"/>
                </a:solidFill>
                <a:highlight>
                  <a:srgbClr val="FFFF00"/>
                </a:highlight>
              </a:rPr>
              <a:t>EFFECTIVE</a:t>
            </a:r>
            <a:r>
              <a:rPr lang="en-GB" b="1" dirty="0"/>
              <a:t> </a:t>
            </a:r>
            <a:r>
              <a:rPr lang="en-GB" dirty="0">
                <a:solidFill>
                  <a:srgbClr val="00B050"/>
                </a:solidFill>
              </a:rPr>
              <a:t>FEEDBACK</a:t>
            </a:r>
          </a:p>
          <a:p>
            <a:endParaRPr lang="en-GB" dirty="0"/>
          </a:p>
          <a:p>
            <a:r>
              <a:rPr lang="en-GB" dirty="0"/>
              <a:t>3) </a:t>
            </a:r>
            <a:r>
              <a:rPr lang="en-GB" dirty="0">
                <a:highlight>
                  <a:srgbClr val="00EF7D"/>
                </a:highlight>
              </a:rPr>
              <a:t>SUMMATIVE</a:t>
            </a:r>
            <a:r>
              <a:rPr lang="en-GB" dirty="0"/>
              <a:t> </a:t>
            </a:r>
            <a:r>
              <a:rPr lang="en-GB" dirty="0">
                <a:solidFill>
                  <a:srgbClr val="00B050"/>
                </a:solidFill>
              </a:rPr>
              <a:t>F’BACK</a:t>
            </a:r>
          </a:p>
          <a:p>
            <a:endParaRPr lang="en-GB" dirty="0"/>
          </a:p>
          <a:p>
            <a:r>
              <a:rPr lang="en-GB" dirty="0"/>
              <a:t>4) </a:t>
            </a:r>
            <a:r>
              <a:rPr lang="en-GB" dirty="0">
                <a:highlight>
                  <a:srgbClr val="00EF7D"/>
                </a:highlight>
              </a:rPr>
              <a:t>SUMMATIVE</a:t>
            </a:r>
            <a:r>
              <a:rPr lang="en-GB" dirty="0"/>
              <a:t> </a:t>
            </a:r>
            <a:r>
              <a:rPr lang="en-GB" dirty="0">
                <a:solidFill>
                  <a:srgbClr val="00B050"/>
                </a:solidFill>
              </a:rPr>
              <a:t>F’BACK</a:t>
            </a:r>
          </a:p>
          <a:p>
            <a:endParaRPr lang="en-GB" dirty="0"/>
          </a:p>
          <a:p>
            <a:r>
              <a:rPr lang="en-GB" dirty="0"/>
              <a:t>5) </a:t>
            </a:r>
            <a:r>
              <a:rPr lang="en-GB" dirty="0">
                <a:highlight>
                  <a:srgbClr val="00EF7D"/>
                </a:highlight>
              </a:rPr>
              <a:t>SUMMATIVE</a:t>
            </a:r>
            <a:r>
              <a:rPr lang="en-GB" dirty="0"/>
              <a:t>  </a:t>
            </a:r>
            <a:r>
              <a:rPr lang="en-GB" dirty="0">
                <a:solidFill>
                  <a:srgbClr val="00B050"/>
                </a:solidFill>
              </a:rPr>
              <a:t>F’BACK</a:t>
            </a:r>
          </a:p>
          <a:p>
            <a:endParaRPr lang="en-GB" dirty="0"/>
          </a:p>
          <a:p>
            <a:endParaRPr lang="en-GB" dirty="0"/>
          </a:p>
        </p:txBody>
      </p:sp>
      <p:sp>
        <p:nvSpPr>
          <p:cNvPr id="5" name="TextBox 4">
            <a:extLst>
              <a:ext uri="{FF2B5EF4-FFF2-40B4-BE49-F238E27FC236}">
                <a16:creationId xmlns:a16="http://schemas.microsoft.com/office/drawing/2014/main" xmlns="" id="{A94F7E84-A9E8-4FAE-9A43-EB0C0820C36A}"/>
              </a:ext>
            </a:extLst>
          </p:cNvPr>
          <p:cNvSpPr txBox="1"/>
          <p:nvPr/>
        </p:nvSpPr>
        <p:spPr>
          <a:xfrm>
            <a:off x="5427407" y="2020530"/>
            <a:ext cx="2536723" cy="3139321"/>
          </a:xfrm>
          <a:prstGeom prst="rect">
            <a:avLst/>
          </a:prstGeom>
          <a:noFill/>
        </p:spPr>
        <p:txBody>
          <a:bodyPr wrap="square" rtlCol="0">
            <a:spAutoFit/>
          </a:bodyPr>
          <a:lstStyle/>
          <a:p>
            <a:r>
              <a:rPr lang="en-GB" dirty="0"/>
              <a:t>6) </a:t>
            </a:r>
            <a:r>
              <a:rPr lang="en-GB" dirty="0">
                <a:solidFill>
                  <a:srgbClr val="00B050"/>
                </a:solidFill>
              </a:rPr>
              <a:t>FEEDBACK</a:t>
            </a:r>
          </a:p>
          <a:p>
            <a:endParaRPr lang="en-GB" dirty="0"/>
          </a:p>
          <a:p>
            <a:r>
              <a:rPr lang="en-GB" dirty="0"/>
              <a:t>7) </a:t>
            </a:r>
            <a:r>
              <a:rPr lang="en-GB" b="1" dirty="0">
                <a:solidFill>
                  <a:srgbClr val="002060"/>
                </a:solidFill>
                <a:highlight>
                  <a:srgbClr val="FFFF00"/>
                </a:highlight>
              </a:rPr>
              <a:t>EFFECTIVE</a:t>
            </a:r>
            <a:r>
              <a:rPr lang="en-GB" b="1" dirty="0"/>
              <a:t> </a:t>
            </a:r>
            <a:r>
              <a:rPr lang="en-GB" dirty="0">
                <a:solidFill>
                  <a:srgbClr val="00B050"/>
                </a:solidFill>
              </a:rPr>
              <a:t>FEEDBACK</a:t>
            </a:r>
          </a:p>
          <a:p>
            <a:endParaRPr lang="en-GB" dirty="0"/>
          </a:p>
          <a:p>
            <a:r>
              <a:rPr lang="en-GB" dirty="0"/>
              <a:t>8) </a:t>
            </a:r>
            <a:r>
              <a:rPr lang="en-GB" dirty="0">
                <a:solidFill>
                  <a:srgbClr val="00B050"/>
                </a:solidFill>
              </a:rPr>
              <a:t>FEEDBACK</a:t>
            </a:r>
          </a:p>
          <a:p>
            <a:endParaRPr lang="en-GB" dirty="0"/>
          </a:p>
          <a:p>
            <a:r>
              <a:rPr lang="en-GB" dirty="0"/>
              <a:t>9) </a:t>
            </a:r>
            <a:r>
              <a:rPr lang="en-GB" dirty="0">
                <a:highlight>
                  <a:srgbClr val="00EF7D"/>
                </a:highlight>
              </a:rPr>
              <a:t>SUMMATIVE</a:t>
            </a:r>
            <a:r>
              <a:rPr lang="en-GB" dirty="0"/>
              <a:t> </a:t>
            </a:r>
            <a:r>
              <a:rPr lang="en-GB" dirty="0">
                <a:solidFill>
                  <a:srgbClr val="00B050"/>
                </a:solidFill>
              </a:rPr>
              <a:t>F’BACK</a:t>
            </a:r>
          </a:p>
          <a:p>
            <a:endParaRPr lang="en-GB" dirty="0"/>
          </a:p>
          <a:p>
            <a:r>
              <a:rPr lang="en-GB" dirty="0"/>
              <a:t>10) </a:t>
            </a:r>
            <a:r>
              <a:rPr lang="en-GB" b="1" dirty="0">
                <a:solidFill>
                  <a:srgbClr val="002060"/>
                </a:solidFill>
                <a:highlight>
                  <a:srgbClr val="FFFF00"/>
                </a:highlight>
              </a:rPr>
              <a:t>EFFECTIVE</a:t>
            </a:r>
            <a:r>
              <a:rPr lang="en-GB" b="1" dirty="0"/>
              <a:t> </a:t>
            </a:r>
            <a:r>
              <a:rPr lang="en-GB" dirty="0">
                <a:solidFill>
                  <a:srgbClr val="00B050"/>
                </a:solidFill>
              </a:rPr>
              <a:t>FEEDBACK</a:t>
            </a:r>
          </a:p>
          <a:p>
            <a:endParaRPr lang="en-GB" dirty="0"/>
          </a:p>
          <a:p>
            <a:endParaRPr lang="en-GB" dirty="0"/>
          </a:p>
        </p:txBody>
      </p:sp>
      <p:sp>
        <p:nvSpPr>
          <p:cNvPr id="6" name="TextBox 5">
            <a:extLst>
              <a:ext uri="{FF2B5EF4-FFF2-40B4-BE49-F238E27FC236}">
                <a16:creationId xmlns:a16="http://schemas.microsoft.com/office/drawing/2014/main" xmlns="" id="{78C9517D-535A-491F-B6A5-F34F2F14B70B}"/>
              </a:ext>
            </a:extLst>
          </p:cNvPr>
          <p:cNvSpPr txBox="1"/>
          <p:nvPr/>
        </p:nvSpPr>
        <p:spPr>
          <a:xfrm>
            <a:off x="8298426" y="2020530"/>
            <a:ext cx="2369574" cy="3139321"/>
          </a:xfrm>
          <a:prstGeom prst="rect">
            <a:avLst/>
          </a:prstGeom>
          <a:noFill/>
        </p:spPr>
        <p:txBody>
          <a:bodyPr wrap="square" rtlCol="0">
            <a:spAutoFit/>
          </a:bodyPr>
          <a:lstStyle/>
          <a:p>
            <a:r>
              <a:rPr lang="en-GB" dirty="0"/>
              <a:t>11) </a:t>
            </a:r>
            <a:r>
              <a:rPr lang="en-GB" b="1" dirty="0">
                <a:solidFill>
                  <a:srgbClr val="002060"/>
                </a:solidFill>
                <a:highlight>
                  <a:srgbClr val="FFFF00"/>
                </a:highlight>
              </a:rPr>
              <a:t>EFFECTIVE</a:t>
            </a:r>
            <a:r>
              <a:rPr lang="en-GB" b="1" dirty="0"/>
              <a:t> </a:t>
            </a:r>
            <a:r>
              <a:rPr lang="en-GB" dirty="0">
                <a:solidFill>
                  <a:srgbClr val="00B050"/>
                </a:solidFill>
              </a:rPr>
              <a:t>F’BACK</a:t>
            </a:r>
          </a:p>
          <a:p>
            <a:endParaRPr lang="en-GB" dirty="0"/>
          </a:p>
          <a:p>
            <a:r>
              <a:rPr lang="en-GB" dirty="0"/>
              <a:t>12) </a:t>
            </a:r>
            <a:r>
              <a:rPr lang="en-GB" dirty="0">
                <a:solidFill>
                  <a:srgbClr val="FF0000"/>
                </a:solidFill>
              </a:rPr>
              <a:t>NOT FEEDBACK</a:t>
            </a:r>
          </a:p>
          <a:p>
            <a:endParaRPr lang="en-GB" dirty="0"/>
          </a:p>
          <a:p>
            <a:r>
              <a:rPr lang="en-GB" dirty="0"/>
              <a:t>13) </a:t>
            </a:r>
            <a:r>
              <a:rPr lang="en-GB" dirty="0">
                <a:solidFill>
                  <a:srgbClr val="FF0000"/>
                </a:solidFill>
              </a:rPr>
              <a:t>NOT FEEDBACK</a:t>
            </a:r>
          </a:p>
          <a:p>
            <a:endParaRPr lang="en-GB" dirty="0"/>
          </a:p>
          <a:p>
            <a:r>
              <a:rPr lang="en-GB" dirty="0"/>
              <a:t>14) </a:t>
            </a:r>
            <a:r>
              <a:rPr lang="en-GB" b="1" dirty="0">
                <a:solidFill>
                  <a:srgbClr val="002060"/>
                </a:solidFill>
                <a:highlight>
                  <a:srgbClr val="FFFF00"/>
                </a:highlight>
              </a:rPr>
              <a:t>EFFECTIVE</a:t>
            </a:r>
            <a:r>
              <a:rPr lang="en-GB" b="1" dirty="0"/>
              <a:t> </a:t>
            </a:r>
            <a:r>
              <a:rPr lang="en-GB" dirty="0">
                <a:solidFill>
                  <a:srgbClr val="00B050"/>
                </a:solidFill>
              </a:rPr>
              <a:t>F’BACK*</a:t>
            </a:r>
          </a:p>
          <a:p>
            <a:endParaRPr lang="en-GB" dirty="0"/>
          </a:p>
          <a:p>
            <a:r>
              <a:rPr lang="en-GB" dirty="0"/>
              <a:t>15) </a:t>
            </a:r>
            <a:r>
              <a:rPr lang="en-GB" dirty="0">
                <a:solidFill>
                  <a:srgbClr val="00B050"/>
                </a:solidFill>
              </a:rPr>
              <a:t>FEEDBACK</a:t>
            </a:r>
          </a:p>
          <a:p>
            <a:endParaRPr lang="en-GB" dirty="0"/>
          </a:p>
          <a:p>
            <a:endParaRPr lang="en-GB" dirty="0"/>
          </a:p>
        </p:txBody>
      </p:sp>
      <p:sp>
        <p:nvSpPr>
          <p:cNvPr id="4" name="TextBox 3">
            <a:extLst>
              <a:ext uri="{FF2B5EF4-FFF2-40B4-BE49-F238E27FC236}">
                <a16:creationId xmlns:a16="http://schemas.microsoft.com/office/drawing/2014/main" xmlns="" id="{337BAB0E-357C-4E9F-813A-F55F1DFA5FED}"/>
              </a:ext>
            </a:extLst>
          </p:cNvPr>
          <p:cNvSpPr txBox="1"/>
          <p:nvPr/>
        </p:nvSpPr>
        <p:spPr>
          <a:xfrm>
            <a:off x="2723536" y="5427406"/>
            <a:ext cx="6572865" cy="369332"/>
          </a:xfrm>
          <a:prstGeom prst="rect">
            <a:avLst/>
          </a:prstGeom>
          <a:noFill/>
        </p:spPr>
        <p:txBody>
          <a:bodyPr wrap="square" rtlCol="0">
            <a:spAutoFit/>
          </a:bodyPr>
          <a:lstStyle/>
          <a:p>
            <a:r>
              <a:rPr lang="en-GB" i="1" dirty="0">
                <a:solidFill>
                  <a:srgbClr val="00B050"/>
                </a:solidFill>
              </a:rPr>
              <a:t>*for the teacher – Assessment for Learning.</a:t>
            </a:r>
          </a:p>
        </p:txBody>
      </p:sp>
    </p:spTree>
    <p:extLst>
      <p:ext uri="{BB962C8B-B14F-4D97-AF65-F5344CB8AC3E}">
        <p14:creationId xmlns:p14="http://schemas.microsoft.com/office/powerpoint/2010/main" xmlns="" val="163729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DB0212-D380-43BD-9C1B-4FED4EF6E568}"/>
              </a:ext>
            </a:extLst>
          </p:cNvPr>
          <p:cNvSpPr txBox="1"/>
          <p:nvPr/>
        </p:nvSpPr>
        <p:spPr>
          <a:xfrm>
            <a:off x="3114597" y="999852"/>
            <a:ext cx="6592529" cy="1754326"/>
          </a:xfrm>
          <a:prstGeom prst="rect">
            <a:avLst/>
          </a:prstGeom>
          <a:noFill/>
        </p:spPr>
        <p:txBody>
          <a:bodyPr wrap="square" rtlCol="0" anchor="t">
            <a:spAutoFit/>
          </a:bodyPr>
          <a:lstStyle/>
          <a:p>
            <a:r>
              <a:rPr lang="en-GB" sz="2400" b="1" dirty="0"/>
              <a:t>6) </a:t>
            </a:r>
            <a:endParaRPr lang="en-GB" dirty="0">
              <a:solidFill>
                <a:srgbClr val="00B050"/>
              </a:solidFill>
            </a:endParaRPr>
          </a:p>
          <a:p>
            <a:r>
              <a:rPr lang="en-GB" sz="2400" b="1" dirty="0"/>
              <a:t>A teacher writes gr. next to a grammar error in a piece of writing.</a:t>
            </a:r>
            <a:r>
              <a:rPr lang="en-GB" dirty="0"/>
              <a:t> </a:t>
            </a:r>
            <a:endParaRPr lang="en-GB">
              <a:solidFill>
                <a:srgbClr val="00B050"/>
              </a:solidFill>
              <a:cs typeface="Calibri"/>
            </a:endParaRPr>
          </a:p>
          <a:p>
            <a:endParaRPr lang="en-GB" dirty="0"/>
          </a:p>
          <a:p>
            <a:endParaRPr lang="en-GB" dirty="0"/>
          </a:p>
        </p:txBody>
      </p:sp>
      <p:sp>
        <p:nvSpPr>
          <p:cNvPr id="5" name="TextBox 4">
            <a:extLst>
              <a:ext uri="{FF2B5EF4-FFF2-40B4-BE49-F238E27FC236}">
                <a16:creationId xmlns:a16="http://schemas.microsoft.com/office/drawing/2014/main" xmlns="" id="{A94F7E84-A9E8-4FAE-9A43-EB0C0820C36A}"/>
              </a:ext>
            </a:extLst>
          </p:cNvPr>
          <p:cNvSpPr txBox="1"/>
          <p:nvPr/>
        </p:nvSpPr>
        <p:spPr>
          <a:xfrm>
            <a:off x="3114596" y="2651052"/>
            <a:ext cx="7329948" cy="1754326"/>
          </a:xfrm>
          <a:prstGeom prst="rect">
            <a:avLst/>
          </a:prstGeom>
          <a:noFill/>
        </p:spPr>
        <p:txBody>
          <a:bodyPr wrap="square" rtlCol="0" anchor="t">
            <a:spAutoFit/>
          </a:bodyPr>
          <a:lstStyle/>
          <a:p>
            <a:r>
              <a:rPr lang="en-GB" sz="2400" b="1" dirty="0"/>
              <a:t>8) </a:t>
            </a:r>
            <a:endParaRPr lang="en-GB" sz="2400" b="1" dirty="0">
              <a:solidFill>
                <a:srgbClr val="00B050"/>
              </a:solidFill>
            </a:endParaRPr>
          </a:p>
          <a:p>
            <a:r>
              <a:rPr lang="en-GB" sz="2400" b="1" dirty="0"/>
              <a:t>A student explains to a teacher what they found difficult about a lesson. </a:t>
            </a:r>
            <a:endParaRPr lang="en-GB" sz="2400" b="1" dirty="0">
              <a:solidFill>
                <a:srgbClr val="00B050"/>
              </a:solidFill>
              <a:cs typeface="Calibri"/>
            </a:endParaRPr>
          </a:p>
          <a:p>
            <a:endParaRPr lang="en-GB" dirty="0"/>
          </a:p>
          <a:p>
            <a:endParaRPr lang="en-GB" dirty="0"/>
          </a:p>
        </p:txBody>
      </p:sp>
      <p:sp>
        <p:nvSpPr>
          <p:cNvPr id="6" name="TextBox 5">
            <a:extLst>
              <a:ext uri="{FF2B5EF4-FFF2-40B4-BE49-F238E27FC236}">
                <a16:creationId xmlns:a16="http://schemas.microsoft.com/office/drawing/2014/main" xmlns="" id="{78C9517D-535A-491F-B6A5-F34F2F14B70B}"/>
              </a:ext>
            </a:extLst>
          </p:cNvPr>
          <p:cNvSpPr txBox="1"/>
          <p:nvPr/>
        </p:nvSpPr>
        <p:spPr>
          <a:xfrm>
            <a:off x="3114596" y="4213116"/>
            <a:ext cx="8100809" cy="2123658"/>
          </a:xfrm>
          <a:prstGeom prst="rect">
            <a:avLst/>
          </a:prstGeom>
          <a:noFill/>
        </p:spPr>
        <p:txBody>
          <a:bodyPr wrap="square" rtlCol="0" anchor="t">
            <a:spAutoFit/>
          </a:bodyPr>
          <a:lstStyle/>
          <a:p>
            <a:r>
              <a:rPr lang="en-GB" sz="2400" b="1" dirty="0"/>
              <a:t>15) </a:t>
            </a:r>
            <a:endParaRPr lang="en-GB" sz="2400" b="1">
              <a:solidFill>
                <a:srgbClr val="00B050"/>
              </a:solidFill>
            </a:endParaRPr>
          </a:p>
          <a:p>
            <a:r>
              <a:rPr lang="en-GB" sz="2400" b="1" dirty="0"/>
              <a:t>A teacher repeats an incorrectly formed statement back to a student, emphasising the key words of the statement with a questioning intonation.</a:t>
            </a:r>
            <a:endParaRPr lang="en-GB" sz="2400" b="1">
              <a:solidFill>
                <a:srgbClr val="00B050"/>
              </a:solidFill>
              <a:cs typeface="Calibri" panose="020F0502020204030204"/>
            </a:endParaRPr>
          </a:p>
          <a:p>
            <a:endParaRPr lang="en-GB" dirty="0">
              <a:cs typeface="Calibri" panose="020F0502020204030204"/>
            </a:endParaRPr>
          </a:p>
          <a:p>
            <a:endParaRPr lang="en-GB" dirty="0">
              <a:cs typeface="Calibri" panose="020F0502020204030204"/>
            </a:endParaRPr>
          </a:p>
        </p:txBody>
      </p:sp>
    </p:spTree>
    <p:extLst>
      <p:ext uri="{BB962C8B-B14F-4D97-AF65-F5344CB8AC3E}">
        <p14:creationId xmlns:p14="http://schemas.microsoft.com/office/powerpoint/2010/main" xmlns="" val="1613697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8C9517D-535A-491F-B6A5-F34F2F14B70B}"/>
              </a:ext>
            </a:extLst>
          </p:cNvPr>
          <p:cNvSpPr txBox="1"/>
          <p:nvPr/>
        </p:nvSpPr>
        <p:spPr>
          <a:xfrm>
            <a:off x="2036957" y="1802033"/>
            <a:ext cx="8385716" cy="4339650"/>
          </a:xfrm>
          <a:prstGeom prst="rect">
            <a:avLst/>
          </a:prstGeom>
          <a:noFill/>
        </p:spPr>
        <p:txBody>
          <a:bodyPr wrap="square" rtlCol="0">
            <a:spAutoFit/>
          </a:bodyPr>
          <a:lstStyle/>
          <a:p>
            <a:pPr marL="285750" indent="-285750">
              <a:buFont typeface="Arial" panose="020B0604020202020204" pitchFamily="34" charset="0"/>
              <a:buChar char="•"/>
            </a:pPr>
            <a:r>
              <a:rPr lang="en-GB" sz="2000" dirty="0"/>
              <a:t>Read one paragraph aloud without pauses between the words or stumbling over words.</a:t>
            </a:r>
          </a:p>
          <a:p>
            <a:pPr marL="285750" indent="-285750">
              <a:buFont typeface="Arial" panose="020B0604020202020204" pitchFamily="34" charset="0"/>
              <a:buChar char="•"/>
            </a:pPr>
            <a:r>
              <a:rPr lang="en-GB" sz="2000" dirty="0"/>
              <a:t>Read one paragraph aloud with no mispronunciations of words.</a:t>
            </a:r>
          </a:p>
          <a:p>
            <a:pPr marL="285750" indent="-285750">
              <a:buFont typeface="Arial" panose="020B0604020202020204" pitchFamily="34" charset="0"/>
              <a:buChar char="•"/>
            </a:pPr>
            <a:r>
              <a:rPr lang="en-GB" sz="2000" dirty="0"/>
              <a:t>Read a page of my book and feel that I have understood what happened. (then check words in dictionary)</a:t>
            </a:r>
          </a:p>
          <a:p>
            <a:pPr marL="285750" indent="-285750">
              <a:buFont typeface="Arial" panose="020B0604020202020204" pitchFamily="34" charset="0"/>
              <a:buChar char="•"/>
            </a:pPr>
            <a:r>
              <a:rPr lang="en-GB" sz="2000" dirty="0"/>
              <a:t>(lower levels) Read and copy 5-10 words (or even short sentences at mid-to-higher-levels) that are flashed on the IWB for short periods of time.</a:t>
            </a:r>
          </a:p>
          <a:p>
            <a:pPr marL="285750" indent="-285750">
              <a:buFont typeface="Arial" panose="020B0604020202020204" pitchFamily="34" charset="0"/>
              <a:buChar char="•"/>
            </a:pPr>
            <a:r>
              <a:rPr lang="en-GB" sz="2000" dirty="0"/>
              <a:t>An efficient reader (of different levels) of this paragraph will: complete the reading in (3) minutes…underline any unknown words or phrases…not allow your mind to wander…not look up from the paragraph while reading…identify the beginning and end of each sentence…consciously read through the paragraph with an ‘inner voice’…</a:t>
            </a:r>
          </a:p>
          <a:p>
            <a:endParaRPr lang="en-GB" dirty="0"/>
          </a:p>
          <a:p>
            <a:endParaRPr lang="en-GB" dirty="0"/>
          </a:p>
        </p:txBody>
      </p:sp>
      <p:sp>
        <p:nvSpPr>
          <p:cNvPr id="4" name="TextBox 3">
            <a:extLst>
              <a:ext uri="{FF2B5EF4-FFF2-40B4-BE49-F238E27FC236}">
                <a16:creationId xmlns:a16="http://schemas.microsoft.com/office/drawing/2014/main" xmlns="" id="{1C97768A-D02D-413C-9B89-AD74A8832475}"/>
              </a:ext>
            </a:extLst>
          </p:cNvPr>
          <p:cNvSpPr txBox="1"/>
          <p:nvPr/>
        </p:nvSpPr>
        <p:spPr>
          <a:xfrm>
            <a:off x="3642732" y="691377"/>
            <a:ext cx="6311590" cy="461665"/>
          </a:xfrm>
          <a:prstGeom prst="rect">
            <a:avLst/>
          </a:prstGeom>
          <a:noFill/>
        </p:spPr>
        <p:txBody>
          <a:bodyPr wrap="square" rtlCol="0">
            <a:spAutoFit/>
          </a:bodyPr>
          <a:lstStyle/>
          <a:p>
            <a:r>
              <a:rPr lang="en-GB" sz="2400" b="1" dirty="0"/>
              <a:t>Success Criteria you could set for reading</a:t>
            </a:r>
            <a:endParaRPr lang="en-GB" b="1" dirty="0"/>
          </a:p>
        </p:txBody>
      </p:sp>
    </p:spTree>
    <p:extLst>
      <p:ext uri="{BB962C8B-B14F-4D97-AF65-F5344CB8AC3E}">
        <p14:creationId xmlns:p14="http://schemas.microsoft.com/office/powerpoint/2010/main" xmlns="" val="14911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8C9517D-535A-491F-B6A5-F34F2F14B70B}"/>
              </a:ext>
            </a:extLst>
          </p:cNvPr>
          <p:cNvSpPr txBox="1"/>
          <p:nvPr/>
        </p:nvSpPr>
        <p:spPr>
          <a:xfrm>
            <a:off x="1903142" y="1844418"/>
            <a:ext cx="8385716" cy="4031873"/>
          </a:xfrm>
          <a:prstGeom prst="rect">
            <a:avLst/>
          </a:prstGeom>
          <a:noFill/>
        </p:spPr>
        <p:txBody>
          <a:bodyPr wrap="square" rtlCol="0">
            <a:spAutoFit/>
          </a:bodyPr>
          <a:lstStyle/>
          <a:p>
            <a:pPr marL="342900" indent="-342900">
              <a:buFont typeface="Arial" panose="020B0604020202020204" pitchFamily="34" charset="0"/>
              <a:buChar char="•"/>
            </a:pPr>
            <a:r>
              <a:rPr lang="en-GB" sz="2000" dirty="0"/>
              <a:t>Complete a </a:t>
            </a:r>
            <a:r>
              <a:rPr lang="en-GB" sz="2000" dirty="0" err="1"/>
              <a:t>dictogloss</a:t>
            </a:r>
            <a:r>
              <a:rPr lang="en-GB" sz="2000" dirty="0"/>
              <a:t> of a 20 second piece of speaking (fifty words) and, listening 5 times, achieve 90% accuracy (no more than 5 words wrong- spelling errors allowed).</a:t>
            </a:r>
          </a:p>
          <a:p>
            <a:pPr marL="342900" indent="-342900">
              <a:buFont typeface="Arial" panose="020B0604020202020204" pitchFamily="34" charset="0"/>
              <a:buChar char="•"/>
            </a:pPr>
            <a:r>
              <a:rPr lang="en-GB" sz="2000" dirty="0"/>
              <a:t>(lower levels) Write down the 5-10 words read out by the teacher.</a:t>
            </a:r>
          </a:p>
          <a:p>
            <a:pPr marL="342900" indent="-342900">
              <a:buFont typeface="Arial" panose="020B0604020202020204" pitchFamily="34" charset="0"/>
              <a:buChar char="•"/>
            </a:pPr>
            <a:r>
              <a:rPr lang="en-GB" sz="2000" dirty="0"/>
              <a:t>Correctly identify the odd-one-out of word groups (or sentence groups) read out by the teacher (at a level-appropriate speed).</a:t>
            </a:r>
          </a:p>
          <a:p>
            <a:pPr marL="342900" indent="-342900">
              <a:buFont typeface="Arial" panose="020B0604020202020204" pitchFamily="34" charset="0"/>
              <a:buChar char="•"/>
            </a:pPr>
            <a:r>
              <a:rPr lang="en-GB" sz="2000" dirty="0"/>
              <a:t>Listen to (e.g.) a short recording and identify which tenses the speaker uses.</a:t>
            </a:r>
          </a:p>
          <a:p>
            <a:pPr marL="342900" indent="-342900">
              <a:buFont typeface="Arial" panose="020B0604020202020204" pitchFamily="34" charset="0"/>
              <a:buChar char="•"/>
            </a:pPr>
            <a:r>
              <a:rPr lang="en-GB" sz="2000" dirty="0"/>
              <a:t>An efficient listener (of different levels) of this text will: focus only on the voice of the speaker…close your eyes and imagine the face of the person speaking…attempt to ‘lock back in’ to the voice if you get lost off…not panic of you get lost off…</a:t>
            </a:r>
          </a:p>
          <a:p>
            <a:endParaRPr lang="en-GB" dirty="0"/>
          </a:p>
          <a:p>
            <a:endParaRPr lang="en-GB" dirty="0"/>
          </a:p>
        </p:txBody>
      </p:sp>
      <p:sp>
        <p:nvSpPr>
          <p:cNvPr id="4" name="TextBox 3">
            <a:extLst>
              <a:ext uri="{FF2B5EF4-FFF2-40B4-BE49-F238E27FC236}">
                <a16:creationId xmlns:a16="http://schemas.microsoft.com/office/drawing/2014/main" xmlns="" id="{1C97768A-D02D-413C-9B89-AD74A8832475}"/>
              </a:ext>
            </a:extLst>
          </p:cNvPr>
          <p:cNvSpPr txBox="1"/>
          <p:nvPr/>
        </p:nvSpPr>
        <p:spPr>
          <a:xfrm>
            <a:off x="3642732" y="691377"/>
            <a:ext cx="6311590" cy="461665"/>
          </a:xfrm>
          <a:prstGeom prst="rect">
            <a:avLst/>
          </a:prstGeom>
          <a:noFill/>
        </p:spPr>
        <p:txBody>
          <a:bodyPr wrap="square" rtlCol="0">
            <a:spAutoFit/>
          </a:bodyPr>
          <a:lstStyle/>
          <a:p>
            <a:r>
              <a:rPr lang="en-GB" sz="2400" b="1" dirty="0"/>
              <a:t>Success Criteria you could set for listening</a:t>
            </a:r>
            <a:endParaRPr lang="en-GB" b="1" dirty="0"/>
          </a:p>
        </p:txBody>
      </p:sp>
    </p:spTree>
    <p:extLst>
      <p:ext uri="{BB962C8B-B14F-4D97-AF65-F5344CB8AC3E}">
        <p14:creationId xmlns:p14="http://schemas.microsoft.com/office/powerpoint/2010/main" xmlns="" val="355842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C97768A-D02D-413C-9B89-AD74A8832475}"/>
              </a:ext>
            </a:extLst>
          </p:cNvPr>
          <p:cNvSpPr txBox="1"/>
          <p:nvPr/>
        </p:nvSpPr>
        <p:spPr>
          <a:xfrm>
            <a:off x="2940205" y="2782670"/>
            <a:ext cx="6311590" cy="646331"/>
          </a:xfrm>
          <a:prstGeom prst="rect">
            <a:avLst/>
          </a:prstGeom>
          <a:noFill/>
        </p:spPr>
        <p:txBody>
          <a:bodyPr wrap="square" rtlCol="0">
            <a:spAutoFit/>
          </a:bodyPr>
          <a:lstStyle/>
          <a:p>
            <a:r>
              <a:rPr lang="en-GB" sz="3600" b="1" dirty="0"/>
              <a:t>chris.edgoose@bellenglish.com</a:t>
            </a:r>
            <a:endParaRPr lang="en-GB" b="1" dirty="0"/>
          </a:p>
        </p:txBody>
      </p:sp>
    </p:spTree>
    <p:extLst>
      <p:ext uri="{BB962C8B-B14F-4D97-AF65-F5344CB8AC3E}">
        <p14:creationId xmlns:p14="http://schemas.microsoft.com/office/powerpoint/2010/main" xmlns="" val="3725276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18F9265-041C-4DEB-9865-D93242AE13A9}"/>
              </a:ext>
            </a:extLst>
          </p:cNvPr>
          <p:cNvSpPr/>
          <p:nvPr/>
        </p:nvSpPr>
        <p:spPr>
          <a:xfrm>
            <a:off x="1575554" y="5932366"/>
            <a:ext cx="9092447" cy="369332"/>
          </a:xfrm>
          <a:prstGeom prst="rect">
            <a:avLst/>
          </a:prstGeom>
        </p:spPr>
        <p:txBody>
          <a:bodyPr wrap="square">
            <a:spAutoFit/>
          </a:bodyPr>
          <a:lstStyle/>
          <a:p>
            <a:r>
              <a:rPr lang="en-GB" i="1" dirty="0"/>
              <a:t>https://visible-learning.org/2013/02/john-hattie-helen-timperley-visible-learning-and-feedback/</a:t>
            </a:r>
          </a:p>
        </p:txBody>
      </p:sp>
      <p:pic>
        <p:nvPicPr>
          <p:cNvPr id="3" name="Picture 2">
            <a:extLst>
              <a:ext uri="{FF2B5EF4-FFF2-40B4-BE49-F238E27FC236}">
                <a16:creationId xmlns:a16="http://schemas.microsoft.com/office/drawing/2014/main" xmlns="" id="{7D34C3C1-6178-48C2-A470-26FD2E768050}"/>
              </a:ext>
            </a:extLst>
          </p:cNvPr>
          <p:cNvPicPr>
            <a:picLocks noChangeAspect="1"/>
          </p:cNvPicPr>
          <p:nvPr/>
        </p:nvPicPr>
        <p:blipFill>
          <a:blip r:embed="rId3"/>
          <a:stretch>
            <a:fillRect/>
          </a:stretch>
        </p:blipFill>
        <p:spPr>
          <a:xfrm>
            <a:off x="3157999" y="678426"/>
            <a:ext cx="7169141" cy="4898001"/>
          </a:xfrm>
          <a:prstGeom prst="rect">
            <a:avLst/>
          </a:prstGeom>
        </p:spPr>
      </p:pic>
    </p:spTree>
    <p:extLst>
      <p:ext uri="{BB962C8B-B14F-4D97-AF65-F5344CB8AC3E}">
        <p14:creationId xmlns:p14="http://schemas.microsoft.com/office/powerpoint/2010/main" xmlns="" val="258010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DB0212-D380-43BD-9C1B-4FED4EF6E568}"/>
              </a:ext>
            </a:extLst>
          </p:cNvPr>
          <p:cNvSpPr txBox="1"/>
          <p:nvPr/>
        </p:nvSpPr>
        <p:spPr>
          <a:xfrm>
            <a:off x="2556388" y="2020530"/>
            <a:ext cx="560439" cy="3139321"/>
          </a:xfrm>
          <a:prstGeom prst="rect">
            <a:avLst/>
          </a:prstGeom>
          <a:noFill/>
        </p:spPr>
        <p:txBody>
          <a:bodyPr wrap="square" rtlCol="0">
            <a:spAutoFit/>
          </a:bodyPr>
          <a:lstStyle/>
          <a:p>
            <a:r>
              <a:rPr lang="en-GB" dirty="0"/>
              <a:t>1)</a:t>
            </a:r>
          </a:p>
          <a:p>
            <a:endParaRPr lang="en-GB" dirty="0"/>
          </a:p>
          <a:p>
            <a:r>
              <a:rPr lang="en-GB" dirty="0"/>
              <a:t>2)</a:t>
            </a:r>
          </a:p>
          <a:p>
            <a:endParaRPr lang="en-GB" dirty="0"/>
          </a:p>
          <a:p>
            <a:r>
              <a:rPr lang="en-GB" dirty="0"/>
              <a:t>3)</a:t>
            </a:r>
          </a:p>
          <a:p>
            <a:endParaRPr lang="en-GB" dirty="0"/>
          </a:p>
          <a:p>
            <a:r>
              <a:rPr lang="en-GB" dirty="0"/>
              <a:t>4)</a:t>
            </a:r>
          </a:p>
          <a:p>
            <a:endParaRPr lang="en-GB" dirty="0"/>
          </a:p>
          <a:p>
            <a:r>
              <a:rPr lang="en-GB" dirty="0"/>
              <a:t>5)</a:t>
            </a:r>
          </a:p>
          <a:p>
            <a:endParaRPr lang="en-GB" dirty="0"/>
          </a:p>
          <a:p>
            <a:endParaRPr lang="en-GB" dirty="0"/>
          </a:p>
        </p:txBody>
      </p:sp>
      <p:sp>
        <p:nvSpPr>
          <p:cNvPr id="5" name="TextBox 4">
            <a:extLst>
              <a:ext uri="{FF2B5EF4-FFF2-40B4-BE49-F238E27FC236}">
                <a16:creationId xmlns:a16="http://schemas.microsoft.com/office/drawing/2014/main" xmlns="" id="{A94F7E84-A9E8-4FAE-9A43-EB0C0820C36A}"/>
              </a:ext>
            </a:extLst>
          </p:cNvPr>
          <p:cNvSpPr txBox="1"/>
          <p:nvPr/>
        </p:nvSpPr>
        <p:spPr>
          <a:xfrm>
            <a:off x="5427407" y="2020530"/>
            <a:ext cx="560439" cy="3139321"/>
          </a:xfrm>
          <a:prstGeom prst="rect">
            <a:avLst/>
          </a:prstGeom>
          <a:noFill/>
        </p:spPr>
        <p:txBody>
          <a:bodyPr wrap="square" rtlCol="0">
            <a:spAutoFit/>
          </a:bodyPr>
          <a:lstStyle/>
          <a:p>
            <a:r>
              <a:rPr lang="en-GB" dirty="0"/>
              <a:t>6)</a:t>
            </a:r>
          </a:p>
          <a:p>
            <a:endParaRPr lang="en-GB" dirty="0"/>
          </a:p>
          <a:p>
            <a:r>
              <a:rPr lang="en-GB" dirty="0"/>
              <a:t>7)</a:t>
            </a:r>
          </a:p>
          <a:p>
            <a:endParaRPr lang="en-GB" dirty="0"/>
          </a:p>
          <a:p>
            <a:r>
              <a:rPr lang="en-GB" dirty="0"/>
              <a:t>8)</a:t>
            </a:r>
          </a:p>
          <a:p>
            <a:endParaRPr lang="en-GB" dirty="0"/>
          </a:p>
          <a:p>
            <a:r>
              <a:rPr lang="en-GB" dirty="0"/>
              <a:t>9)</a:t>
            </a:r>
          </a:p>
          <a:p>
            <a:endParaRPr lang="en-GB" dirty="0"/>
          </a:p>
          <a:p>
            <a:r>
              <a:rPr lang="en-GB" dirty="0"/>
              <a:t>10)</a:t>
            </a:r>
          </a:p>
          <a:p>
            <a:endParaRPr lang="en-GB" dirty="0"/>
          </a:p>
          <a:p>
            <a:endParaRPr lang="en-GB" dirty="0"/>
          </a:p>
        </p:txBody>
      </p:sp>
      <p:sp>
        <p:nvSpPr>
          <p:cNvPr id="6" name="TextBox 5">
            <a:extLst>
              <a:ext uri="{FF2B5EF4-FFF2-40B4-BE49-F238E27FC236}">
                <a16:creationId xmlns:a16="http://schemas.microsoft.com/office/drawing/2014/main" xmlns="" id="{78C9517D-535A-491F-B6A5-F34F2F14B70B}"/>
              </a:ext>
            </a:extLst>
          </p:cNvPr>
          <p:cNvSpPr txBox="1"/>
          <p:nvPr/>
        </p:nvSpPr>
        <p:spPr>
          <a:xfrm>
            <a:off x="8298427" y="2020530"/>
            <a:ext cx="560439" cy="3139321"/>
          </a:xfrm>
          <a:prstGeom prst="rect">
            <a:avLst/>
          </a:prstGeom>
          <a:noFill/>
        </p:spPr>
        <p:txBody>
          <a:bodyPr wrap="square" rtlCol="0">
            <a:spAutoFit/>
          </a:bodyPr>
          <a:lstStyle/>
          <a:p>
            <a:r>
              <a:rPr lang="en-GB" dirty="0"/>
              <a:t>11)</a:t>
            </a:r>
          </a:p>
          <a:p>
            <a:endParaRPr lang="en-GB" dirty="0"/>
          </a:p>
          <a:p>
            <a:r>
              <a:rPr lang="en-GB" dirty="0"/>
              <a:t>12)</a:t>
            </a:r>
          </a:p>
          <a:p>
            <a:endParaRPr lang="en-GB" dirty="0"/>
          </a:p>
          <a:p>
            <a:r>
              <a:rPr lang="en-GB" dirty="0"/>
              <a:t>13)</a:t>
            </a:r>
          </a:p>
          <a:p>
            <a:endParaRPr lang="en-GB" dirty="0"/>
          </a:p>
          <a:p>
            <a:r>
              <a:rPr lang="en-GB" dirty="0"/>
              <a:t>14)</a:t>
            </a:r>
          </a:p>
          <a:p>
            <a:endParaRPr lang="en-GB" dirty="0"/>
          </a:p>
          <a:p>
            <a:r>
              <a:rPr lang="en-GB" dirty="0"/>
              <a:t>15)</a:t>
            </a:r>
          </a:p>
          <a:p>
            <a:endParaRPr lang="en-GB" dirty="0"/>
          </a:p>
          <a:p>
            <a:endParaRPr lang="en-GB" dirty="0"/>
          </a:p>
        </p:txBody>
      </p:sp>
    </p:spTree>
    <p:extLst>
      <p:ext uri="{BB962C8B-B14F-4D97-AF65-F5344CB8AC3E}">
        <p14:creationId xmlns:p14="http://schemas.microsoft.com/office/powerpoint/2010/main" xmlns="" val="190677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DB0212-D380-43BD-9C1B-4FED4EF6E568}"/>
              </a:ext>
            </a:extLst>
          </p:cNvPr>
          <p:cNvSpPr txBox="1"/>
          <p:nvPr/>
        </p:nvSpPr>
        <p:spPr>
          <a:xfrm>
            <a:off x="2556388" y="2020530"/>
            <a:ext cx="2536723" cy="3139321"/>
          </a:xfrm>
          <a:prstGeom prst="rect">
            <a:avLst/>
          </a:prstGeom>
          <a:noFill/>
        </p:spPr>
        <p:txBody>
          <a:bodyPr wrap="square" rtlCol="0">
            <a:spAutoFit/>
          </a:bodyPr>
          <a:lstStyle/>
          <a:p>
            <a:r>
              <a:rPr lang="en-GB" dirty="0"/>
              <a:t>1) </a:t>
            </a:r>
            <a:r>
              <a:rPr lang="en-GB" dirty="0">
                <a:solidFill>
                  <a:srgbClr val="00B050"/>
                </a:solidFill>
              </a:rPr>
              <a:t>FEEDBACK</a:t>
            </a:r>
          </a:p>
          <a:p>
            <a:endParaRPr lang="en-GB" dirty="0"/>
          </a:p>
          <a:p>
            <a:r>
              <a:rPr lang="en-GB" dirty="0"/>
              <a:t>2) </a:t>
            </a:r>
            <a:r>
              <a:rPr lang="en-GB" dirty="0">
                <a:solidFill>
                  <a:srgbClr val="00B050"/>
                </a:solidFill>
              </a:rPr>
              <a:t>FEEDBACK</a:t>
            </a:r>
          </a:p>
          <a:p>
            <a:endParaRPr lang="en-GB" dirty="0"/>
          </a:p>
          <a:p>
            <a:r>
              <a:rPr lang="en-GB" dirty="0"/>
              <a:t>3) </a:t>
            </a:r>
            <a:r>
              <a:rPr lang="en-GB" dirty="0">
                <a:solidFill>
                  <a:srgbClr val="00B050"/>
                </a:solidFill>
              </a:rPr>
              <a:t>FEEDBACK</a:t>
            </a:r>
          </a:p>
          <a:p>
            <a:endParaRPr lang="en-GB" dirty="0"/>
          </a:p>
          <a:p>
            <a:r>
              <a:rPr lang="en-GB" dirty="0"/>
              <a:t>4) </a:t>
            </a:r>
            <a:r>
              <a:rPr lang="en-GB" dirty="0">
                <a:solidFill>
                  <a:srgbClr val="00B050"/>
                </a:solidFill>
              </a:rPr>
              <a:t>FEEDBACK</a:t>
            </a:r>
          </a:p>
          <a:p>
            <a:endParaRPr lang="en-GB" dirty="0"/>
          </a:p>
          <a:p>
            <a:r>
              <a:rPr lang="en-GB" dirty="0"/>
              <a:t>5) </a:t>
            </a:r>
            <a:r>
              <a:rPr lang="en-GB" dirty="0">
                <a:solidFill>
                  <a:srgbClr val="00B050"/>
                </a:solidFill>
              </a:rPr>
              <a:t>FEEDBACK</a:t>
            </a:r>
          </a:p>
          <a:p>
            <a:endParaRPr lang="en-GB" dirty="0"/>
          </a:p>
          <a:p>
            <a:endParaRPr lang="en-GB" dirty="0"/>
          </a:p>
        </p:txBody>
      </p:sp>
      <p:sp>
        <p:nvSpPr>
          <p:cNvPr id="5" name="TextBox 4">
            <a:extLst>
              <a:ext uri="{FF2B5EF4-FFF2-40B4-BE49-F238E27FC236}">
                <a16:creationId xmlns:a16="http://schemas.microsoft.com/office/drawing/2014/main" xmlns="" id="{A94F7E84-A9E8-4FAE-9A43-EB0C0820C36A}"/>
              </a:ext>
            </a:extLst>
          </p:cNvPr>
          <p:cNvSpPr txBox="1"/>
          <p:nvPr/>
        </p:nvSpPr>
        <p:spPr>
          <a:xfrm>
            <a:off x="5427407" y="2020530"/>
            <a:ext cx="2536723" cy="3139321"/>
          </a:xfrm>
          <a:prstGeom prst="rect">
            <a:avLst/>
          </a:prstGeom>
          <a:noFill/>
        </p:spPr>
        <p:txBody>
          <a:bodyPr wrap="square" rtlCol="0">
            <a:spAutoFit/>
          </a:bodyPr>
          <a:lstStyle/>
          <a:p>
            <a:r>
              <a:rPr lang="en-GB" dirty="0"/>
              <a:t>6) </a:t>
            </a:r>
            <a:r>
              <a:rPr lang="en-GB" dirty="0">
                <a:solidFill>
                  <a:srgbClr val="00B050"/>
                </a:solidFill>
              </a:rPr>
              <a:t>FEEDBACK</a:t>
            </a:r>
          </a:p>
          <a:p>
            <a:endParaRPr lang="en-GB" dirty="0"/>
          </a:p>
          <a:p>
            <a:r>
              <a:rPr lang="en-GB" dirty="0"/>
              <a:t>7) </a:t>
            </a:r>
            <a:r>
              <a:rPr lang="en-GB" dirty="0">
                <a:solidFill>
                  <a:srgbClr val="00B050"/>
                </a:solidFill>
              </a:rPr>
              <a:t>FEEDBACK</a:t>
            </a:r>
          </a:p>
          <a:p>
            <a:endParaRPr lang="en-GB" dirty="0"/>
          </a:p>
          <a:p>
            <a:r>
              <a:rPr lang="en-GB" dirty="0"/>
              <a:t>8) </a:t>
            </a:r>
            <a:r>
              <a:rPr lang="en-GB" dirty="0">
                <a:solidFill>
                  <a:srgbClr val="00B050"/>
                </a:solidFill>
              </a:rPr>
              <a:t>FEEDBACK</a:t>
            </a:r>
          </a:p>
          <a:p>
            <a:endParaRPr lang="en-GB" dirty="0"/>
          </a:p>
          <a:p>
            <a:r>
              <a:rPr lang="en-GB" dirty="0"/>
              <a:t>9) </a:t>
            </a:r>
            <a:r>
              <a:rPr lang="en-GB" dirty="0">
                <a:solidFill>
                  <a:srgbClr val="00B050"/>
                </a:solidFill>
              </a:rPr>
              <a:t>FEEDBACK</a:t>
            </a:r>
          </a:p>
          <a:p>
            <a:endParaRPr lang="en-GB" dirty="0"/>
          </a:p>
          <a:p>
            <a:r>
              <a:rPr lang="en-GB" dirty="0"/>
              <a:t>10) </a:t>
            </a:r>
            <a:r>
              <a:rPr lang="en-GB" dirty="0">
                <a:solidFill>
                  <a:srgbClr val="00B050"/>
                </a:solidFill>
              </a:rPr>
              <a:t>FEEDBACK</a:t>
            </a:r>
          </a:p>
          <a:p>
            <a:endParaRPr lang="en-GB" dirty="0"/>
          </a:p>
          <a:p>
            <a:endParaRPr lang="en-GB" dirty="0"/>
          </a:p>
        </p:txBody>
      </p:sp>
      <p:sp>
        <p:nvSpPr>
          <p:cNvPr id="6" name="TextBox 5">
            <a:extLst>
              <a:ext uri="{FF2B5EF4-FFF2-40B4-BE49-F238E27FC236}">
                <a16:creationId xmlns:a16="http://schemas.microsoft.com/office/drawing/2014/main" xmlns="" id="{78C9517D-535A-491F-B6A5-F34F2F14B70B}"/>
              </a:ext>
            </a:extLst>
          </p:cNvPr>
          <p:cNvSpPr txBox="1"/>
          <p:nvPr/>
        </p:nvSpPr>
        <p:spPr>
          <a:xfrm>
            <a:off x="8298427" y="2020530"/>
            <a:ext cx="2236839" cy="3139321"/>
          </a:xfrm>
          <a:prstGeom prst="rect">
            <a:avLst/>
          </a:prstGeom>
          <a:noFill/>
        </p:spPr>
        <p:txBody>
          <a:bodyPr wrap="square" rtlCol="0">
            <a:spAutoFit/>
          </a:bodyPr>
          <a:lstStyle/>
          <a:p>
            <a:r>
              <a:rPr lang="en-GB" dirty="0"/>
              <a:t>11) </a:t>
            </a:r>
            <a:r>
              <a:rPr lang="en-GB" dirty="0">
                <a:solidFill>
                  <a:srgbClr val="00B050"/>
                </a:solidFill>
              </a:rPr>
              <a:t>FEEDBACK</a:t>
            </a:r>
          </a:p>
          <a:p>
            <a:endParaRPr lang="en-GB" dirty="0"/>
          </a:p>
          <a:p>
            <a:r>
              <a:rPr lang="en-GB" dirty="0"/>
              <a:t>12) </a:t>
            </a:r>
            <a:r>
              <a:rPr lang="en-GB" dirty="0">
                <a:solidFill>
                  <a:srgbClr val="FF0000"/>
                </a:solidFill>
              </a:rPr>
              <a:t>NOT FEEDBACK</a:t>
            </a:r>
          </a:p>
          <a:p>
            <a:endParaRPr lang="en-GB" dirty="0"/>
          </a:p>
          <a:p>
            <a:r>
              <a:rPr lang="en-GB" dirty="0"/>
              <a:t>13) </a:t>
            </a:r>
            <a:r>
              <a:rPr lang="en-GB" dirty="0">
                <a:solidFill>
                  <a:srgbClr val="FF0000"/>
                </a:solidFill>
              </a:rPr>
              <a:t>NOT FEEDBACK</a:t>
            </a:r>
          </a:p>
          <a:p>
            <a:endParaRPr lang="en-GB" dirty="0"/>
          </a:p>
          <a:p>
            <a:r>
              <a:rPr lang="en-GB" dirty="0"/>
              <a:t>14) </a:t>
            </a:r>
            <a:r>
              <a:rPr lang="en-GB" dirty="0">
                <a:solidFill>
                  <a:srgbClr val="00B050"/>
                </a:solidFill>
              </a:rPr>
              <a:t>FEEDBACK</a:t>
            </a:r>
          </a:p>
          <a:p>
            <a:endParaRPr lang="en-GB" dirty="0"/>
          </a:p>
          <a:p>
            <a:r>
              <a:rPr lang="en-GB" dirty="0"/>
              <a:t>15) </a:t>
            </a:r>
            <a:r>
              <a:rPr lang="en-GB" dirty="0">
                <a:solidFill>
                  <a:srgbClr val="00B050"/>
                </a:solidFill>
              </a:rPr>
              <a:t>FEEDBACK</a:t>
            </a:r>
          </a:p>
          <a:p>
            <a:endParaRPr lang="en-GB" dirty="0"/>
          </a:p>
          <a:p>
            <a:endParaRPr lang="en-GB" dirty="0"/>
          </a:p>
        </p:txBody>
      </p:sp>
    </p:spTree>
    <p:extLst>
      <p:ext uri="{BB962C8B-B14F-4D97-AF65-F5344CB8AC3E}">
        <p14:creationId xmlns:p14="http://schemas.microsoft.com/office/powerpoint/2010/main" xmlns="" val="156103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CBE34630-7CF3-4521-B604-D9333B8C5E45}"/>
              </a:ext>
            </a:extLst>
          </p:cNvPr>
          <p:cNvSpPr txBox="1"/>
          <p:nvPr/>
        </p:nvSpPr>
        <p:spPr>
          <a:xfrm>
            <a:off x="1818968" y="1982450"/>
            <a:ext cx="8849033" cy="1446550"/>
          </a:xfrm>
          <a:prstGeom prst="rect">
            <a:avLst/>
          </a:prstGeom>
          <a:noFill/>
        </p:spPr>
        <p:txBody>
          <a:bodyPr wrap="square" rtlCol="0">
            <a:spAutoFit/>
          </a:bodyPr>
          <a:lstStyle/>
          <a:p>
            <a:r>
              <a:rPr lang="en-GB" sz="8800" b="1" dirty="0"/>
              <a:t>What is feedback?</a:t>
            </a:r>
            <a:endParaRPr lang="en-GB" b="1" dirty="0"/>
          </a:p>
        </p:txBody>
      </p:sp>
    </p:spTree>
    <p:extLst>
      <p:ext uri="{BB962C8B-B14F-4D97-AF65-F5344CB8AC3E}">
        <p14:creationId xmlns:p14="http://schemas.microsoft.com/office/powerpoint/2010/main" xmlns="" val="292567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059529C-FE47-4A19-B17F-49C21F5C8B1D}"/>
              </a:ext>
            </a:extLst>
          </p:cNvPr>
          <p:cNvSpPr/>
          <p:nvPr/>
        </p:nvSpPr>
        <p:spPr>
          <a:xfrm>
            <a:off x="2246673" y="2151728"/>
            <a:ext cx="8052619" cy="2431435"/>
          </a:xfrm>
          <a:prstGeom prst="rect">
            <a:avLst/>
          </a:prstGeom>
        </p:spPr>
        <p:txBody>
          <a:bodyPr wrap="square">
            <a:spAutoFit/>
          </a:bodyPr>
          <a:lstStyle/>
          <a:p>
            <a:r>
              <a:rPr lang="en-GB" sz="3200" b="1" i="1" dirty="0">
                <a:latin typeface="Calibri" panose="020F0502020204030204" pitchFamily="34" charset="0"/>
                <a:ea typeface="Calibri" panose="020F0502020204030204" pitchFamily="34" charset="0"/>
                <a:cs typeface="Times New Roman" panose="02020603050405020304" pitchFamily="18" charset="0"/>
              </a:rPr>
              <a:t>“Information about reactions to a product, a person's performance of a task, etc. which is used as a basis for improvement”</a:t>
            </a:r>
          </a:p>
          <a:p>
            <a:endParaRPr lang="en-GB" sz="3200" b="1"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Google ‘define…’</a:t>
            </a:r>
            <a:endParaRPr lang="en-GB" sz="2400" dirty="0"/>
          </a:p>
        </p:txBody>
      </p:sp>
    </p:spTree>
    <p:extLst>
      <p:ext uri="{BB962C8B-B14F-4D97-AF65-F5344CB8AC3E}">
        <p14:creationId xmlns:p14="http://schemas.microsoft.com/office/powerpoint/2010/main" xmlns="" val="1385586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059529C-FE47-4A19-B17F-49C21F5C8B1D}"/>
              </a:ext>
            </a:extLst>
          </p:cNvPr>
          <p:cNvSpPr/>
          <p:nvPr/>
        </p:nvSpPr>
        <p:spPr>
          <a:xfrm>
            <a:off x="2246673" y="2151728"/>
            <a:ext cx="8052619" cy="2431435"/>
          </a:xfrm>
          <a:prstGeom prst="rect">
            <a:avLst/>
          </a:prstGeom>
        </p:spPr>
        <p:txBody>
          <a:bodyPr wrap="square">
            <a:spAutoFit/>
          </a:bodyPr>
          <a:lstStyle/>
          <a:p>
            <a:r>
              <a:rPr lang="en-GB" sz="3200" b="1" i="1" dirty="0">
                <a:latin typeface="Calibri" panose="020F0502020204030204" pitchFamily="34" charset="0"/>
                <a:ea typeface="Calibri" panose="020F0502020204030204" pitchFamily="34" charset="0"/>
                <a:cs typeface="Times New Roman" panose="02020603050405020304" pitchFamily="18" charset="0"/>
              </a:rPr>
              <a:t>“</a:t>
            </a:r>
            <a:r>
              <a:rPr lang="en-GB"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Information</a:t>
            </a:r>
            <a:r>
              <a:rPr lang="en-GB" sz="3200" b="1" i="1" dirty="0">
                <a:latin typeface="Calibri" panose="020F0502020204030204" pitchFamily="34" charset="0"/>
                <a:ea typeface="Calibri" panose="020F0502020204030204" pitchFamily="34" charset="0"/>
                <a:cs typeface="Times New Roman" panose="02020603050405020304" pitchFamily="18" charset="0"/>
              </a:rPr>
              <a:t> about reactions to a product, a person's performance of a task, etc. </a:t>
            </a:r>
            <a:r>
              <a:rPr lang="en-GB"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which is used as a basis for improvement</a:t>
            </a:r>
            <a:r>
              <a:rPr lang="en-GB" sz="3200" b="1" i="1" dirty="0">
                <a:latin typeface="Calibri" panose="020F0502020204030204" pitchFamily="34" charset="0"/>
                <a:ea typeface="Calibri" panose="020F0502020204030204" pitchFamily="34" charset="0"/>
                <a:cs typeface="Times New Roman" panose="02020603050405020304" pitchFamily="18" charset="0"/>
              </a:rPr>
              <a:t>”</a:t>
            </a:r>
          </a:p>
          <a:p>
            <a:endParaRPr lang="en-GB" sz="3200" b="1" i="1" dirty="0">
              <a:latin typeface="Calibri" panose="020F0502020204030204" pitchFamily="34" charset="0"/>
              <a:cs typeface="Times New Roman" panose="02020603050405020304" pitchFamily="18" charset="0"/>
            </a:endParaRPr>
          </a:p>
          <a:p>
            <a:r>
              <a:rPr lang="en-GB" sz="2400" i="1" dirty="0">
                <a:latin typeface="Calibri" panose="020F0502020204030204" pitchFamily="34" charset="0"/>
                <a:cs typeface="Times New Roman" panose="02020603050405020304" pitchFamily="18" charset="0"/>
              </a:rPr>
              <a:t>Google ‘define…’</a:t>
            </a:r>
            <a:endParaRPr lang="en-GB" sz="2400" dirty="0"/>
          </a:p>
        </p:txBody>
      </p:sp>
    </p:spTree>
    <p:extLst>
      <p:ext uri="{BB962C8B-B14F-4D97-AF65-F5344CB8AC3E}">
        <p14:creationId xmlns:p14="http://schemas.microsoft.com/office/powerpoint/2010/main" xmlns="" val="659322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ell Presentation" id="{616986E9-32F2-4C56-8752-DE1892FF29F8}" vid="{32F7A116-BBD4-41A6-BA03-0EC3E2762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A682F9EDDC8041A1678541C182B585" ma:contentTypeVersion="5" ma:contentTypeDescription="Create a new document." ma:contentTypeScope="" ma:versionID="5bfa617b654e3971345c1eb96b8332cf">
  <xsd:schema xmlns:xsd="http://www.w3.org/2001/XMLSchema" xmlns:xs="http://www.w3.org/2001/XMLSchema" xmlns:p="http://schemas.microsoft.com/office/2006/metadata/properties" xmlns:ns2="7f2ba16f-7f18-4df1-a9be-4bce93d524d3" targetNamespace="http://schemas.microsoft.com/office/2006/metadata/properties" ma:root="true" ma:fieldsID="a6a442841e2574f5500aad9c0b262046" ns2:_="">
    <xsd:import namespace="7f2ba16f-7f18-4df1-a9be-4bce93d524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2ba16f-7f18-4df1-a9be-4bce93d52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10C7AF-7234-4434-9DDC-66B24B6ED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2ba16f-7f18-4df1-a9be-4bce93d52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20183E-2AB0-45DF-873F-597ABA618B15}">
  <ds:schemaRefs>
    <ds:schemaRef ds:uri="http://schemas.microsoft.com/sharepoint/v3/contenttype/forms"/>
  </ds:schemaRefs>
</ds:datastoreItem>
</file>

<file path=customXml/itemProps3.xml><?xml version="1.0" encoding="utf-8"?>
<ds:datastoreItem xmlns:ds="http://schemas.openxmlformats.org/officeDocument/2006/customXml" ds:itemID="{6720AA44-0DDC-472C-9E29-4ECE6FE4E6E9}">
  <ds:schemaRefs>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7f2ba16f-7f18-4df1-a9be-4bce93d524d3"/>
    <ds:schemaRef ds:uri="http://purl.org/dc/term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Bell Presentation</Template>
  <TotalTime>8</TotalTime>
  <Words>3530</Words>
  <Application>Microsoft Office PowerPoint</Application>
  <PresentationFormat>Vlastná</PresentationFormat>
  <Paragraphs>477</Paragraphs>
  <Slides>49</Slides>
  <Notes>47</Notes>
  <HiddenSlides>0</HiddenSlides>
  <MMClips>0</MMClips>
  <ScaleCrop>false</ScaleCrop>
  <HeadingPairs>
    <vt:vector size="4" baseType="variant">
      <vt:variant>
        <vt:lpstr>Motív</vt:lpstr>
      </vt:variant>
      <vt:variant>
        <vt:i4>1</vt:i4>
      </vt:variant>
      <vt:variant>
        <vt:lpstr>Nadpisy snímok</vt:lpstr>
      </vt:variant>
      <vt:variant>
        <vt:i4>49</vt:i4>
      </vt:variant>
    </vt:vector>
  </HeadingPairs>
  <TitlesOfParts>
    <vt:vector size="50" baseType="lpstr">
      <vt:lpstr>Office Theme</vt:lpstr>
      <vt:lpstr>What do we talk about when We talk about feedback? </vt:lpstr>
      <vt:lpstr>Main Title  Subtitle</vt:lpstr>
      <vt:lpstr>Snímka 3</vt:lpstr>
      <vt:lpstr>Snímka 4</vt:lpstr>
      <vt:lpstr>Snímka 5</vt:lpstr>
      <vt:lpstr>Snímka 6</vt:lpstr>
      <vt:lpstr>Snímka 7</vt:lpstr>
      <vt:lpstr>Snímka 8</vt:lpstr>
      <vt:lpstr>Snímka 9</vt:lpstr>
      <vt:lpstr>Snímka 10</vt:lpstr>
      <vt:lpstr>Snímka 11</vt:lpstr>
      <vt:lpstr>Snímka 12</vt:lpstr>
      <vt:lpstr>Snímka 13</vt:lpstr>
      <vt:lpstr>Snímka 14</vt:lpstr>
      <vt:lpstr>Snímka 15</vt:lpstr>
      <vt:lpstr>Snímka 16</vt:lpstr>
      <vt:lpstr>Snímka 17</vt:lpstr>
      <vt:lpstr>Snímka 18</vt:lpstr>
      <vt:lpstr>Snímka 19</vt:lpstr>
      <vt:lpstr>Snímka 20</vt:lpstr>
      <vt:lpstr>Snímka 21</vt:lpstr>
      <vt:lpstr>Snímka 22</vt:lpstr>
      <vt:lpstr>Snímka 23</vt:lpstr>
      <vt:lpstr>Snímka 24</vt:lpstr>
      <vt:lpstr>Snímka 25</vt:lpstr>
      <vt:lpstr>Snímka 26</vt:lpstr>
      <vt:lpstr>Snímka 27</vt:lpstr>
      <vt:lpstr>Snímka 28</vt:lpstr>
      <vt:lpstr>Snímka 29</vt:lpstr>
      <vt:lpstr>Snímka 30</vt:lpstr>
      <vt:lpstr>Snímka 31</vt:lpstr>
      <vt:lpstr>Snímka 32</vt:lpstr>
      <vt:lpstr>Snímka 33</vt:lpstr>
      <vt:lpstr>Snímka 34</vt:lpstr>
      <vt:lpstr>Snímka 35</vt:lpstr>
      <vt:lpstr>Snímka 36</vt:lpstr>
      <vt:lpstr>Snímka 37</vt:lpstr>
      <vt:lpstr>Snímka 38</vt:lpstr>
      <vt:lpstr>Snímka 39</vt:lpstr>
      <vt:lpstr>Snímka 40</vt:lpstr>
      <vt:lpstr>Snímka 41</vt:lpstr>
      <vt:lpstr>Snímka 42</vt:lpstr>
      <vt:lpstr>Snímka 43</vt:lpstr>
      <vt:lpstr>Snímka 44</vt:lpstr>
      <vt:lpstr>Snímka 45</vt:lpstr>
      <vt:lpstr>Snímka 46</vt:lpstr>
      <vt:lpstr>Snímka 47</vt:lpstr>
      <vt:lpstr>Snímka 48</vt:lpstr>
      <vt:lpstr>Snímka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we talk about when We talk about feedback?</dc:title>
  <dc:creator>Chris Edgoose</dc:creator>
  <cp:lastModifiedBy>SG</cp:lastModifiedBy>
  <cp:revision>55</cp:revision>
  <dcterms:created xsi:type="dcterms:W3CDTF">2019-07-08T13:16:06Z</dcterms:created>
  <dcterms:modified xsi:type="dcterms:W3CDTF">2019-09-14T09:14:00Z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0x01010099A682F9EDDC8041A1678541C182B585</vt:lpwstr>
  </property>
</Properties>
</file>