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6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58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0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81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0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70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8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96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46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0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0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47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8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72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9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E3CC-A4E7-4621-9FAF-D92EA2FFE0F3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2FE41C-FAF1-4D3D-9E94-7CD10BD35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63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odziec_(psychologia)" TargetMode="External"/><Relationship Id="rId2" Type="http://schemas.openxmlformats.org/officeDocument/2006/relationships/hyperlink" Target="https://pl.wikipedia.org/wiki/Uwa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Emoc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D5B83-F4A5-4D70-851A-2FCD633B4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" y="457200"/>
            <a:ext cx="10664190" cy="3593636"/>
          </a:xfrm>
        </p:spPr>
        <p:txBody>
          <a:bodyPr/>
          <a:lstStyle/>
          <a:p>
            <a:pPr algn="ctr"/>
            <a:r>
              <a:rPr lang="pl-PL" sz="5000" dirty="0">
                <a:solidFill>
                  <a:schemeClr val="accent2">
                    <a:lumMod val="50000"/>
                  </a:schemeClr>
                </a:solidFill>
              </a:rPr>
              <a:t>Jak motywować dziecko do nauki?</a:t>
            </a:r>
            <a:br>
              <a:rPr lang="pl-PL" sz="5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5000" dirty="0">
                <a:solidFill>
                  <a:schemeClr val="accent2">
                    <a:lumMod val="50000"/>
                  </a:schemeClr>
                </a:solidFill>
              </a:rPr>
              <a:t>- wskazówki dla rodziców.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037F94-9304-435C-ACA0-B757FE7E8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263390"/>
            <a:ext cx="8345593" cy="1017270"/>
          </a:xfrm>
        </p:spPr>
        <p:txBody>
          <a:bodyPr>
            <a:normAutofit/>
          </a:bodyPr>
          <a:lstStyle/>
          <a:p>
            <a:r>
              <a:rPr lang="pl-PL" sz="2500" dirty="0">
                <a:solidFill>
                  <a:schemeClr val="accent2">
                    <a:lumMod val="50000"/>
                  </a:schemeClr>
                </a:solidFill>
              </a:rPr>
              <a:t>Joanna Marjańska</a:t>
            </a:r>
          </a:p>
        </p:txBody>
      </p:sp>
    </p:spTree>
    <p:extLst>
      <p:ext uri="{BB962C8B-B14F-4D97-AF65-F5344CB8AC3E}">
        <p14:creationId xmlns:p14="http://schemas.microsoft.com/office/powerpoint/2010/main" val="299092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4394B7-53B2-4133-9CCD-8A46C144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8651"/>
            <a:ext cx="8596668" cy="5412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5"/>
                </a:solidFill>
              </a:rPr>
              <a:t>Kluczem do sukcesu jest miłość i akceptacja!!!</a:t>
            </a:r>
          </a:p>
          <a:p>
            <a:pPr marL="0" indent="0" algn="ctr">
              <a:buNone/>
            </a:pPr>
            <a:endParaRPr lang="pl-PL" sz="2800" b="1" dirty="0">
              <a:solidFill>
                <a:schemeClr val="accent5"/>
              </a:solidFill>
            </a:endParaRPr>
          </a:p>
          <a:p>
            <a:pPr algn="ctr"/>
            <a:r>
              <a:rPr lang="pl-PL" sz="2800" dirty="0">
                <a:solidFill>
                  <a:srgbClr val="00B0F0"/>
                </a:solidFill>
              </a:rPr>
              <a:t>Dziecko, które wyrasta </a:t>
            </a:r>
            <a:r>
              <a:rPr lang="pl-PL" sz="2800" u="sng" dirty="0">
                <a:solidFill>
                  <a:srgbClr val="00B0F0"/>
                </a:solidFill>
              </a:rPr>
              <a:t>w atmosferze akceptacji</a:t>
            </a:r>
            <a:r>
              <a:rPr lang="pl-PL" sz="2800" dirty="0">
                <a:solidFill>
                  <a:srgbClr val="00B0F0"/>
                </a:solidFill>
              </a:rPr>
              <a:t>, poczuciu, że jest kochane i szanowane, łatwiej przyjmie nasz punkt widzenia jako rodzica</a:t>
            </a:r>
            <a:r>
              <a:rPr lang="pl-PL" sz="2800" dirty="0"/>
              <a:t>. </a:t>
            </a:r>
            <a:r>
              <a:rPr lang="pl-PL" sz="2800" dirty="0">
                <a:solidFill>
                  <a:schemeClr val="accent4"/>
                </a:solidFill>
              </a:rPr>
              <a:t>Dziecko, które </a:t>
            </a:r>
            <a:r>
              <a:rPr lang="pl-PL" sz="2800" u="sng" dirty="0">
                <a:solidFill>
                  <a:schemeClr val="accent4"/>
                </a:solidFill>
              </a:rPr>
              <a:t>nabierze wiary i pewności siebie</a:t>
            </a:r>
            <a:r>
              <a:rPr lang="pl-PL" sz="2800" dirty="0">
                <a:solidFill>
                  <a:schemeClr val="accent4"/>
                </a:solidFill>
              </a:rPr>
              <a:t>, łatwiej pokona trudności i chętniej będzie stawiało czoła przeciwnościom.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Powodzenia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9203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0C5F5-33FE-4D9F-B25C-1A367950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50621-FE9F-4030-834F-8D71DA62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1621"/>
            <a:ext cx="8596668" cy="4509742"/>
          </a:xfrm>
        </p:spPr>
        <p:txBody>
          <a:bodyPr>
            <a:normAutofit/>
          </a:bodyPr>
          <a:lstStyle/>
          <a:p>
            <a:pPr algn="just"/>
            <a:r>
              <a:rPr lang="pl-PL" sz="2000" dirty="0" err="1">
                <a:solidFill>
                  <a:schemeClr val="tx1"/>
                </a:solidFill>
              </a:rPr>
              <a:t>Brophy</a:t>
            </a:r>
            <a:r>
              <a:rPr lang="pl-PL" sz="2000" dirty="0">
                <a:solidFill>
                  <a:schemeClr val="tx1"/>
                </a:solidFill>
              </a:rPr>
              <a:t> J. </a:t>
            </a:r>
            <a:r>
              <a:rPr lang="pl-PL" sz="2000" i="1" dirty="0">
                <a:solidFill>
                  <a:schemeClr val="tx1"/>
                </a:solidFill>
              </a:rPr>
              <a:t>Motywowanie uczniów do nauki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Hamer H. </a:t>
            </a:r>
            <a:r>
              <a:rPr lang="pl-PL" sz="2000" i="1" dirty="0">
                <a:solidFill>
                  <a:schemeClr val="tx1"/>
                </a:solidFill>
              </a:rPr>
              <a:t>Klucz do efektywności nauczania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Harmin M. </a:t>
            </a:r>
            <a:r>
              <a:rPr lang="pl-PL" sz="2000" i="1" dirty="0">
                <a:solidFill>
                  <a:schemeClr val="tx1"/>
                </a:solidFill>
              </a:rPr>
              <a:t>Duch klasy. Jak motywować uczniów do nauki?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</a:rPr>
              <a:t>Mc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Ginnisa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i="1" dirty="0">
                <a:solidFill>
                  <a:schemeClr val="tx1"/>
                </a:solidFill>
              </a:rPr>
              <a:t>A. Sztuka motywacji.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</a:rPr>
              <a:t>Stipek</a:t>
            </a:r>
            <a:r>
              <a:rPr lang="pl-PL" sz="2000" dirty="0">
                <a:solidFill>
                  <a:schemeClr val="tx1"/>
                </a:solidFill>
              </a:rPr>
              <a:t> D., </a:t>
            </a:r>
            <a:r>
              <a:rPr lang="pl-PL" sz="2000" dirty="0" err="1">
                <a:solidFill>
                  <a:schemeClr val="tx1"/>
                </a:solidFill>
              </a:rPr>
              <a:t>Seal</a:t>
            </a:r>
            <a:r>
              <a:rPr lang="pl-PL" sz="2000" dirty="0">
                <a:solidFill>
                  <a:schemeClr val="tx1"/>
                </a:solidFill>
              </a:rPr>
              <a:t> K. </a:t>
            </a:r>
            <a:r>
              <a:rPr lang="pl-PL" sz="2000" i="1" dirty="0">
                <a:solidFill>
                  <a:schemeClr val="tx1"/>
                </a:solidFill>
              </a:rPr>
              <a:t>Jak nakłonić dziecko do nauki.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Green G. W. </a:t>
            </a:r>
            <a:r>
              <a:rPr lang="pl-PL" sz="2000" i="1" dirty="0">
                <a:solidFill>
                  <a:schemeClr val="tx1"/>
                </a:solidFill>
              </a:rPr>
              <a:t>Jak pomagać dziecku w nauce?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Faber A., </a:t>
            </a:r>
            <a:r>
              <a:rPr lang="pl-PL" sz="2000" dirty="0" err="1">
                <a:solidFill>
                  <a:schemeClr val="tx1"/>
                </a:solidFill>
              </a:rPr>
              <a:t>Mazlish</a:t>
            </a:r>
            <a:r>
              <a:rPr lang="pl-PL" sz="2000" dirty="0">
                <a:solidFill>
                  <a:schemeClr val="tx1"/>
                </a:solidFill>
              </a:rPr>
              <a:t> E</a:t>
            </a:r>
            <a:r>
              <a:rPr lang="pl-PL" sz="2000" i="1" dirty="0">
                <a:solidFill>
                  <a:schemeClr val="tx1"/>
                </a:solidFill>
              </a:rPr>
              <a:t>. Jak mówić, żeby dzieci uczyły się w domu 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i  w szkole.</a:t>
            </a:r>
          </a:p>
        </p:txBody>
      </p:sp>
    </p:spTree>
    <p:extLst>
      <p:ext uri="{BB962C8B-B14F-4D97-AF65-F5344CB8AC3E}">
        <p14:creationId xmlns:p14="http://schemas.microsoft.com/office/powerpoint/2010/main" val="21381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259E69-CC40-488C-917A-AFAD7F08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582931"/>
            <a:ext cx="11441430" cy="5458432"/>
          </a:xfrm>
        </p:spPr>
        <p:txBody>
          <a:bodyPr>
            <a:normAutofit/>
          </a:bodyPr>
          <a:lstStyle/>
          <a:p>
            <a:pPr algn="just"/>
            <a:r>
              <a:rPr lang="pl-PL" sz="2400" u="sng" dirty="0">
                <a:solidFill>
                  <a:schemeClr val="tx1"/>
                </a:solidFill>
              </a:rPr>
              <a:t>Dzieci uczą się tego, czego doświadczają</a:t>
            </a:r>
            <a:r>
              <a:rPr lang="pl-PL" sz="24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a/ jeżeli dziecko żyje w atmosferze krytyki- uczy się potępiać;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b/ jeżeli dziecko żyje w atmosferze wrogości- uczy się walczyć;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c/ jeżeli dziecko musi znosić kpiny- uczy się nieśmiałości;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d/ jeżeli dziecko jest akceptowane i chwalone- uczy się doceniać innych;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e/ jeżeli dziecko żyje w poczuciu bezpieczeństwa- uczy się ufności;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</a:rPr>
              <a:t>f/ jeżeli dziecko żyje w atmosferze miłości- uczy się jak znaleźć miłość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 świecie.</a:t>
            </a:r>
          </a:p>
        </p:txBody>
      </p:sp>
    </p:spTree>
    <p:extLst>
      <p:ext uri="{BB962C8B-B14F-4D97-AF65-F5344CB8AC3E}">
        <p14:creationId xmlns:p14="http://schemas.microsoft.com/office/powerpoint/2010/main" val="28007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B4E69-71BF-46E8-823D-DA6D89F5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610"/>
            <a:ext cx="8596668" cy="82296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Motywacja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57495C-A0B6-48F7-A214-75286AFD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223010"/>
            <a:ext cx="10058400" cy="51320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Motywacja- stan gotowości do podjęcia określonych działań, to trwałe i przemyślane działanie, inaczej chęć CHCĘ TO ZROBIĆ, A NIE MUSZĘ TO ZROBIĆ </a:t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(tu bardziej obowiązek). </a:t>
            </a:r>
          </a:p>
          <a:p>
            <a:pPr algn="l"/>
            <a:r>
              <a:rPr lang="pl-PL" sz="2000" b="0" i="0" dirty="0">
                <a:solidFill>
                  <a:srgbClr val="000000"/>
                </a:solidFill>
                <a:effectLst/>
                <a:latin typeface="+mj-lt"/>
              </a:rPr>
              <a:t>Proces motywacyjny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wzbudzanie energii;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ukierunkowywanie wysiłku na cel;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selektywność </a:t>
            </a:r>
            <a:r>
              <a:rPr lang="pl-PL" sz="2000" b="0" i="0" strike="noStrike" dirty="0">
                <a:solidFill>
                  <a:schemeClr val="tx1"/>
                </a:solidFill>
                <a:effectLst/>
                <a:latin typeface="+mj-lt"/>
                <a:hlinkClick r:id="rId2" tooltip="Uwag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uwagi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 w stosunku do </a:t>
            </a:r>
            <a:r>
              <a:rPr lang="pl-PL" sz="2000" b="0" i="0" strike="noStrike" dirty="0">
                <a:solidFill>
                  <a:schemeClr val="tx1"/>
                </a:solidFill>
                <a:effectLst/>
                <a:latin typeface="+mj-lt"/>
                <a:hlinkClick r:id="rId3" tooltip="Bodziec (psycholog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bodźców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 – zwiększenie wrażliwości na bodźce istotne;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zorganizowanie reakcji w zintegrowany wzorzec;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kontynuowanie czynności, dopóki warunki, które ją zapoczątkowały, nie ulegną zmianie;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pobudzenie </a:t>
            </a:r>
            <a:r>
              <a:rPr lang="pl-PL" sz="2000" b="0" i="0" strike="noStrike" dirty="0">
                <a:solidFill>
                  <a:schemeClr val="tx1"/>
                </a:solidFill>
                <a:effectLst/>
                <a:latin typeface="+mj-lt"/>
                <a:hlinkClick r:id="rId4" tooltip="Emoc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emocjonalne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 – uczucia dodatnie (w przypadku realizacji zamierzeń) lub ujemne </a:t>
            </a:r>
            <a:b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(w przypadku niespełnienia).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2000" u="sng" dirty="0">
                <a:solidFill>
                  <a:srgbClr val="002060"/>
                </a:solidFill>
                <a:latin typeface="+mj-lt"/>
              </a:rPr>
              <a:t>Rodzaje motywacji: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Zewnętrzna- </a:t>
            </a:r>
            <a:r>
              <a:rPr lang="pl-PL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polega na wzbudzeniu potrzeb przez stosowanie kar i nagród, 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robię coś dla innych.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Wewnętrzna- </a:t>
            </a:r>
            <a:r>
              <a:rPr lang="pl-PL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aktywizacja następuje, gdy człowiek dąży do zaspokojenia swoich potrzeb; 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robię coś dla siebie.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76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E1619-48D5-4D15-834D-22F6441B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10629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Postawy rodziców, które wpływają 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na motywację dziecka 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EA425AD-3F4D-4287-B651-BC5718D90CA5}"/>
              </a:ext>
            </a:extLst>
          </p:cNvPr>
          <p:cNvSpPr/>
          <p:nvPr/>
        </p:nvSpPr>
        <p:spPr>
          <a:xfrm>
            <a:off x="480060" y="1583587"/>
            <a:ext cx="2594610" cy="1725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Nadmierna kontrola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8EBBAF2-99F6-47FD-B273-8C9023C8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6" y="1531620"/>
            <a:ext cx="2615411" cy="174360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E1470B-B19F-474A-B082-E04941A1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322" y="1481324"/>
            <a:ext cx="2615411" cy="174360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EF308AD-302E-47F5-8CC1-B2122985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5" y="3979299"/>
            <a:ext cx="2615411" cy="174360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9C7AF46-2362-44AC-AF7F-8CBEBC74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4056585"/>
            <a:ext cx="2615411" cy="174360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1F310E4-C3F2-4EBA-87AC-8CCCDD8BD5D2}"/>
              </a:ext>
            </a:extLst>
          </p:cNvPr>
          <p:cNvSpPr txBox="1"/>
          <p:nvPr/>
        </p:nvSpPr>
        <p:spPr>
          <a:xfrm>
            <a:off x="4251960" y="1999185"/>
            <a:ext cx="1783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>Uczenie się </a:t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>za dziecko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069E3D4-ADBE-4AF8-BB8B-940B6A5703E2}"/>
              </a:ext>
            </a:extLst>
          </p:cNvPr>
          <p:cNvSpPr txBox="1"/>
          <p:nvPr/>
        </p:nvSpPr>
        <p:spPr>
          <a:xfrm>
            <a:off x="7600950" y="1630419"/>
            <a:ext cx="1673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Zbyt wysokie wymagania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5276A03-00C1-4821-ADBD-59EE0BBACF65}"/>
              </a:ext>
            </a:extLst>
          </p:cNvPr>
          <p:cNvSpPr txBox="1"/>
          <p:nvPr/>
        </p:nvSpPr>
        <p:spPr>
          <a:xfrm rot="10800000" flipV="1">
            <a:off x="677334" y="4612527"/>
            <a:ext cx="2008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Niewłaściwe motywowanie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B9DFEDC-3F7E-45F0-9387-4B4CDE26F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200" y="3979299"/>
            <a:ext cx="2615411" cy="174360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83A8639-C4A4-4AEE-B610-E4467E9D9FC5}"/>
              </a:ext>
            </a:extLst>
          </p:cNvPr>
          <p:cNvSpPr txBox="1"/>
          <p:nvPr/>
        </p:nvSpPr>
        <p:spPr>
          <a:xfrm rot="10800000" flipV="1">
            <a:off x="4171950" y="4118729"/>
            <a:ext cx="2137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4"/>
                </a:solidFill>
              </a:rPr>
              <a:t>Brak zainteresowania rodziców nauką dziecka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5C11837-7333-4296-A016-5109D29CBA1E}"/>
              </a:ext>
            </a:extLst>
          </p:cNvPr>
          <p:cNvSpPr txBox="1"/>
          <p:nvPr/>
        </p:nvSpPr>
        <p:spPr>
          <a:xfrm flipH="1">
            <a:off x="7715250" y="4272408"/>
            <a:ext cx="1558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7030A0"/>
                </a:solidFill>
              </a:rPr>
              <a:t>Akceptacja </a:t>
            </a:r>
            <a:br>
              <a:rPr lang="pl-PL" sz="2000" b="1" dirty="0">
                <a:solidFill>
                  <a:srgbClr val="7030A0"/>
                </a:solidFill>
              </a:rPr>
            </a:br>
            <a:r>
              <a:rPr lang="pl-PL" sz="2000" b="1" dirty="0">
                <a:solidFill>
                  <a:srgbClr val="7030A0"/>
                </a:solidFill>
              </a:rPr>
              <a:t>i zaufanie</a:t>
            </a:r>
          </a:p>
        </p:txBody>
      </p:sp>
    </p:spTree>
    <p:extLst>
      <p:ext uri="{BB962C8B-B14F-4D97-AF65-F5344CB8AC3E}">
        <p14:creationId xmlns:p14="http://schemas.microsoft.com/office/powerpoint/2010/main" val="28960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33E36D-00DF-40E5-B1C9-EB53AB4C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308610"/>
            <a:ext cx="9635490" cy="608076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i="1" dirty="0"/>
              <a:t>„Muszę ją/go ciągle pilnować, gdy tylko odejdę- od razu zajmuje się czymś innym. Nigdy nie pamięta, co jest zadane!”. R</a:t>
            </a:r>
            <a:r>
              <a:rPr lang="pl-PL" dirty="0"/>
              <a:t>odzic przejmuje kontrolę, pozbawia dziecko poczucia odpowiedzialności, dzwoni do nauczycieli, kolegów/ koleżanek z klasy.</a:t>
            </a:r>
          </a:p>
          <a:p>
            <a:pPr algn="ctr"/>
            <a:r>
              <a:rPr lang="pl-PL" i="1" dirty="0"/>
              <a:t>„Nie poradzisz sobie. Daj napiszę Ci”. </a:t>
            </a:r>
            <a:r>
              <a:rPr lang="pl-PL" dirty="0"/>
              <a:t>Rodzic jest niezadowolony z efektów pracy dziecka, podejmuje prace za nie. Czyta, przepisuje, rozwiązuje zadania.</a:t>
            </a:r>
          </a:p>
          <a:p>
            <a:pPr algn="ctr"/>
            <a:r>
              <a:rPr lang="pl-PL" i="1" dirty="0"/>
              <a:t>„Moje dziecko powinno to umieć! A gdy coś mu nie wychodzi- płacze, rzuca zeszytem lub książką. Jest czwórka, a mogła być piątka”. </a:t>
            </a:r>
            <a:r>
              <a:rPr lang="pl-PL" dirty="0"/>
              <a:t>Rodzic sprawdza błędy, wytyka je dziecku, nie chwali za włożony wysiłek, odbiera dziecku satysfakcję z wykonanego działania.</a:t>
            </a:r>
          </a:p>
          <a:p>
            <a:pPr algn="ctr"/>
            <a:r>
              <a:rPr lang="pl-PL" i="1" dirty="0"/>
              <a:t>„Zrobisz to ale już. Bo inaczej dostaniesz szlaban na wyjścia. I odbiorę Ci kieszonkowe!”. </a:t>
            </a:r>
            <a:r>
              <a:rPr lang="pl-PL" dirty="0"/>
              <a:t>Rodzice, często w poczuciu bezradności wobec szkolnych niepowodzeń syna/ córki- próbują wszystkiego- nałożenia kary, szantażu, zastraszenia, przekupstwa, itp. Przez co dzieci podejmują walkę.</a:t>
            </a:r>
          </a:p>
          <a:p>
            <a:pPr algn="ctr"/>
            <a:r>
              <a:rPr lang="pl-PL" i="1" dirty="0"/>
              <a:t>„Jestem zajęta/-y. nie mam czasu. Mogłabyś w końcu wziąć się do pracy. Sama sobie poradzisz</a:t>
            </a:r>
            <a:r>
              <a:rPr lang="pl-PL" dirty="0"/>
              <a:t>”. Nadmiar obowiązków, ciągła gonitwa powoduje, że rodzice są zmęczeni, nie interesują się sprawami szkolnymi dziecka. Dopiero, gdy syn/ córka wpadnie w poważne kłopoty, zaczyna wagarować- zaczynają szukać pomocy.</a:t>
            </a:r>
          </a:p>
          <a:p>
            <a:pPr algn="ctr"/>
            <a:r>
              <a:rPr lang="pl-PL" i="1" dirty="0"/>
              <a:t>„Co ciekawego dzisiaj wydarzyło się w szkole? Czy potrzebujesz mojej pomocy przy odrabianiu prac domowych?”. </a:t>
            </a:r>
            <a:r>
              <a:rPr lang="pl-PL" dirty="0"/>
              <a:t>W codzienności należy znaleźć czas dla dziecka, na rozmowy, wzajemne wsparcie i szacunek. Rodzic zna swoje dziecko, wie co lubi, jakie ma cele, docenia jego/jej starania. 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94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AA77F-5799-4EF5-A8AD-A2B6CCC1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05740"/>
            <a:ext cx="9612630" cy="11201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Jak postępować, aby zachęcić dziecko 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do nauki?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EDC6A-A56B-4B40-AF4E-3615A607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74470"/>
            <a:ext cx="10138410" cy="50063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WSPIERAJ, ALE NIE WYRĘCZAJ.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Należy wdrażać do samodzielności i samokontroli, podejmowania wysiłku, pokonywania trudności- wówczas dziecko uwierzy w swoje możliwości.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MĄDRZE MOTYWUJ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Motywacja to siła pobudzająca do nauki, zdobywania wiedzy i rozwijania zainteresowań.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Od kar lepsze są nagrody- np. w postaci uznania, pochwały rodziców.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DOCENIAJ OSIĄGNIĘCIA DZIECKA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Osiągnięcia, a nie stopnie!!! Nie pytaj „Co dziś dostałeś/-</a:t>
            </a:r>
            <a:r>
              <a:rPr lang="pl-PL" dirty="0" err="1">
                <a:solidFill>
                  <a:schemeClr val="tx1"/>
                </a:solidFill>
              </a:rPr>
              <a:t>łas</a:t>
            </a:r>
            <a:r>
              <a:rPr lang="pl-PL" dirty="0">
                <a:solidFill>
                  <a:schemeClr val="tx1"/>
                </a:solidFill>
              </a:rPr>
              <a:t>?”, a „</a:t>
            </a:r>
            <a:r>
              <a:rPr lang="pl-PL" u="sng" dirty="0">
                <a:solidFill>
                  <a:schemeClr val="tx1"/>
                </a:solidFill>
              </a:rPr>
              <a:t>Czego się dziś nauczyłeś/-łaś?”. </a:t>
            </a:r>
            <a:r>
              <a:rPr lang="pl-PL" dirty="0">
                <a:solidFill>
                  <a:schemeClr val="tx1"/>
                </a:solidFill>
              </a:rPr>
              <a:t>Często małe kroki znaczą o wiele więcej.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NIE POZWÓL DZIECKU, BY ŹLE MÓWIŁO O SOBIE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Opatrywanie dzieci etykietami, typu:  </a:t>
            </a:r>
            <a:r>
              <a:rPr lang="pl-PL" i="1" dirty="0">
                <a:solidFill>
                  <a:schemeClr val="tx1"/>
                </a:solidFill>
              </a:rPr>
              <a:t>jesteś zapominalski, nie uda Ci się, zdolny, lecz leniwy</a:t>
            </a:r>
            <a:r>
              <a:rPr lang="pl-PL" dirty="0">
                <a:solidFill>
                  <a:schemeClr val="tx1"/>
                </a:solidFill>
              </a:rPr>
              <a:t>- ogranicza ich nadzieję, marzenia i możliwości. Lęk przed niepowodzeniem powoduje tendencje do rezygnacji, formułowanie niskich aspiracji, wagarowania, itp.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BUDUJ W DZIECKU POCZUCIE WŁASNEJ WARTOŚCI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Akceptacja, energia i inicjatywa </a:t>
            </a: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i="1" dirty="0">
                <a:solidFill>
                  <a:schemeClr val="tx1"/>
                </a:solidFill>
              </a:rPr>
              <a:t>Może nie jestem najlepszy w pływaniu, ale świetnie rozwiązuje zadania matematyczne</a:t>
            </a:r>
            <a:r>
              <a:rPr lang="pl-PL" dirty="0">
                <a:solidFill>
                  <a:schemeClr val="tx1"/>
                </a:solidFill>
              </a:rPr>
              <a:t>”. Wiara we własne możliwości zaprowadzi na sam szczyt 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12FFB1A-3E89-454C-9D58-759D7277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10" y="114300"/>
            <a:ext cx="690372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0DCCBF2-C01D-4483-B33B-EEC824A3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90" y="0"/>
            <a:ext cx="624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2096A3-0EEC-4D43-B2B0-9FD47FCB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251460"/>
            <a:ext cx="9681210" cy="10629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Wskazówki, które możemy wykorzystać w pracy </a:t>
            </a:r>
            <a:br>
              <a:rPr lang="pl-PL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z własnym dzieckiem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EBF29-7101-4BF3-943C-A586BA91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14450"/>
            <a:ext cx="10424160" cy="529209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1.Dostrzegaj sukcesy i starania dziecka.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2.Okazuj życzliwe zainteresowanie sprawami szkolnymi syna/ córki.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3.Zamiast krytykować i oceniać- dodaj otuchy.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4.Nie wahaj się powiedzieć dziecku o tym, co Cię martwi i czego od niej/niego oczekujesz.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5.Oddaj dziecku odpowiedzialność za naukę i pozwól ponieść konsekwencje.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6.Rozmawiaj z dzieckiem o zainteresowaniach, celach i planach na przyszłość.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7.Interesuj się tym, co wydarzyło się w szkole.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8.Wdrażaj do systematyczności, naucz dobrej organizacji pracy,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9.Pomagaj w odrabianiu prac domowych i pokonywaniu trudności- pomóż zrozumieć polecenie, udziel wskazówek.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10.Unikaj atmosfery napięcia, niezadowolenia.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11.Chwal- za każdy włożony wysiłek, za osiągnięcia.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12.Nie porównuj dziecka do innych. Wskaż jego/jej poziom umiejętności, uświadom postępy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motywuj do dalszej pracy.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13.Nie zaprzeczaj uczuciom dziecka „Widzę, że jest Ci smutno…., że jesteś rozczarowany…, że zadanie sprawiło Ci trudność”. Zachęć do rozwiązania problemu, zaproponuj własne pomysły i wspólnie zdecydujecie co wybrać.</a:t>
            </a: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55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1066</Words>
  <Application>Microsoft Office PowerPoint</Application>
  <PresentationFormat>Panoramiczny</PresentationFormat>
  <Paragraphs>73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Jak motywować dziecko do nauki? - wskazówki dla rodziców.</vt:lpstr>
      <vt:lpstr>Prezentacja programu PowerPoint</vt:lpstr>
      <vt:lpstr>Motywacja</vt:lpstr>
      <vt:lpstr>Postawy rodziców, które wpływają  na motywację dziecka </vt:lpstr>
      <vt:lpstr>Prezentacja programu PowerPoint</vt:lpstr>
      <vt:lpstr>Jak postępować, aby zachęcić dziecko  do nauki?</vt:lpstr>
      <vt:lpstr>Prezentacja programu PowerPoint</vt:lpstr>
      <vt:lpstr>Prezentacja programu PowerPoint</vt:lpstr>
      <vt:lpstr>Wskazówki, które możemy wykorzystać w pracy  z własnym dzieckiem</vt:lpstr>
      <vt:lpstr>Prezentacja programu PowerPoint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motywować dziecko do nauki? - wskazówki dla rodziców.</dc:title>
  <dc:creator>Joanna Marjańska</dc:creator>
  <cp:lastModifiedBy>Joanna Marjańska</cp:lastModifiedBy>
  <cp:revision>12</cp:revision>
  <dcterms:created xsi:type="dcterms:W3CDTF">2022-03-27T20:41:02Z</dcterms:created>
  <dcterms:modified xsi:type="dcterms:W3CDTF">2022-03-27T22:09:02Z</dcterms:modified>
</cp:coreProperties>
</file>