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22" r:id="rId2"/>
  </p:sldMasterIdLst>
  <p:notesMasterIdLst>
    <p:notesMasterId r:id="rId48"/>
  </p:notesMasterIdLst>
  <p:handoutMasterIdLst>
    <p:handoutMasterId r:id="rId49"/>
  </p:handoutMasterIdLst>
  <p:sldIdLst>
    <p:sldId id="423" r:id="rId3"/>
    <p:sldId id="424" r:id="rId4"/>
    <p:sldId id="507" r:id="rId5"/>
    <p:sldId id="509" r:id="rId6"/>
    <p:sldId id="466" r:id="rId7"/>
    <p:sldId id="467" r:id="rId8"/>
    <p:sldId id="495" r:id="rId9"/>
    <p:sldId id="468" r:id="rId10"/>
    <p:sldId id="496" r:id="rId11"/>
    <p:sldId id="474" r:id="rId12"/>
    <p:sldId id="475" r:id="rId13"/>
    <p:sldId id="497" r:id="rId14"/>
    <p:sldId id="469" r:id="rId15"/>
    <p:sldId id="471" r:id="rId16"/>
    <p:sldId id="472" r:id="rId17"/>
    <p:sldId id="498" r:id="rId18"/>
    <p:sldId id="478" r:id="rId19"/>
    <p:sldId id="479" r:id="rId20"/>
    <p:sldId id="499" r:id="rId21"/>
    <p:sldId id="481" r:id="rId22"/>
    <p:sldId id="513" r:id="rId23"/>
    <p:sldId id="500" r:id="rId24"/>
    <p:sldId id="484" r:id="rId25"/>
    <p:sldId id="514" r:id="rId26"/>
    <p:sldId id="515" r:id="rId27"/>
    <p:sldId id="516" r:id="rId28"/>
    <p:sldId id="518" r:id="rId29"/>
    <p:sldId id="519" r:id="rId30"/>
    <p:sldId id="522" r:id="rId31"/>
    <p:sldId id="523" r:id="rId32"/>
    <p:sldId id="501" r:id="rId33"/>
    <p:sldId id="492" r:id="rId34"/>
    <p:sldId id="427" r:id="rId35"/>
    <p:sldId id="510" r:id="rId36"/>
    <p:sldId id="487" r:id="rId37"/>
    <p:sldId id="476" r:id="rId38"/>
    <p:sldId id="477" r:id="rId39"/>
    <p:sldId id="473" r:id="rId40"/>
    <p:sldId id="480" r:id="rId41"/>
    <p:sldId id="483" r:id="rId42"/>
    <p:sldId id="486" r:id="rId43"/>
    <p:sldId id="491" r:id="rId44"/>
    <p:sldId id="490" r:id="rId45"/>
    <p:sldId id="460" r:id="rId46"/>
    <p:sldId id="488" r:id="rId4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CC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943"/>
    <a:srgbClr val="99CCFF"/>
    <a:srgbClr val="A50021"/>
    <a:srgbClr val="FFCCFF"/>
    <a:srgbClr val="FF99FF"/>
    <a:srgbClr val="FF66FF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1" autoAdjust="0"/>
    <p:restoredTop sz="93904" autoAdjust="0"/>
  </p:normalViewPr>
  <p:slideViewPr>
    <p:cSldViewPr>
      <p:cViewPr varScale="1">
        <p:scale>
          <a:sx n="50" d="100"/>
          <a:sy n="50" d="100"/>
        </p:scale>
        <p:origin x="129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95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C455597-F5C7-4C8E-85DB-E0C2DFF4855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24CACFD-AAC0-4A7E-B58F-0ACBE90D04C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29E72E-C2F8-4A2A-9000-77668F440156}" type="slidenum">
              <a:rPr lang="pl-PL" altLang="pl-PL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E61B22-93B9-4FE1-B1E4-8D6FE8AEC5BC}" type="slidenum">
              <a:rPr lang="pl-PL" altLang="pl-PL"/>
              <a:pPr/>
              <a:t>10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CA94F1-F6D1-4247-9421-463C41FEC9F1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06B12C-F196-49E6-9662-D4AA5AA74652}" type="slidenum">
              <a:rPr lang="pl-PL" altLang="pl-PL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7F9A1A-1F76-49DA-8429-D869B0B7EE0C}" type="slidenum">
              <a:rPr lang="pl-PL" altLang="pl-PL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AAB9AA-2204-4617-9EDB-F0CF86F02941}" type="slidenum">
              <a:rPr lang="pl-PL" altLang="pl-PL"/>
              <a:pPr/>
              <a:t>14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EAD458-0D83-45C4-9909-7DF0386276A6}" type="slidenum">
              <a:rPr lang="pl-PL" altLang="pl-PL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1FD43F-74B1-4DE3-B3FE-9C83550FB45A}" type="slidenum">
              <a:rPr lang="pl-PL" altLang="pl-PL"/>
              <a:pPr/>
              <a:t>16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335591-7030-4186-AFDF-D0C6D92F3B58}" type="slidenum">
              <a:rPr lang="pl-PL" altLang="pl-PL"/>
              <a:pPr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924842-5D5E-4B09-8B61-B74C29CAD2A4}" type="slidenum">
              <a:rPr lang="pl-PL" altLang="pl-PL"/>
              <a:pPr/>
              <a:t>18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468D05-7DF3-43DF-B547-0F01138E7D44}" type="slidenum">
              <a:rPr lang="pl-PL" altLang="pl-PL"/>
              <a:pPr/>
              <a:t>19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20542A-7420-424B-A831-63E54171879A}" type="slidenum">
              <a:rPr lang="pl-PL" altLang="pl-PL"/>
              <a:pPr/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709329-2E14-4FAF-A0CA-CA1B43C46BF9}" type="slidenum">
              <a:rPr lang="pl-PL" altLang="pl-PL"/>
              <a:pPr/>
              <a:t>20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A734F8-ECB5-4F38-AEDB-9248143F4878}" type="slidenum">
              <a:rPr lang="pl-PL" altLang="pl-PL"/>
              <a:pPr/>
              <a:t>21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3C1848-7589-4FFB-AD1B-13EC3B075C70}" type="slidenum">
              <a:rPr lang="pl-PL" altLang="pl-PL"/>
              <a:pPr/>
              <a:t>22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418369-277B-446C-903A-52FEACB32A99}" type="slidenum">
              <a:rPr lang="pl-PL" altLang="pl-PL"/>
              <a:pPr/>
              <a:t>23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47142A-B385-4F39-8796-843E7F509376}" type="slidenum">
              <a:rPr lang="pl-PL" altLang="pl-PL"/>
              <a:pPr/>
              <a:t>24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CA37E9-2ED9-4898-A80B-CE4676E58A31}" type="slidenum">
              <a:rPr lang="pl-PL" altLang="pl-PL"/>
              <a:pPr/>
              <a:t>25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C23F68-1611-4775-A08F-EA8868550A95}" type="slidenum">
              <a:rPr lang="pl-PL" altLang="pl-PL"/>
              <a:pPr/>
              <a:t>26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60ADCB-3319-4A7F-B382-D3B440A7DE5B}" type="slidenum">
              <a:rPr lang="pl-PL" altLang="pl-PL"/>
              <a:pPr/>
              <a:t>27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68983-2CCE-4AEF-9D7E-B181CC9A84BC}" type="slidenum">
              <a:rPr lang="pl-PL" altLang="pl-PL"/>
              <a:pPr/>
              <a:t>28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92715-D8E5-435F-943F-C16FE16960C3}" type="slidenum">
              <a:rPr lang="pl-PL" altLang="pl-PL"/>
              <a:pPr/>
              <a:t>29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252CCA-1D03-4984-B65A-93BE4346C78A}" type="slidenum">
              <a:rPr lang="pl-PL" altLang="pl-PL"/>
              <a:pPr/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1BEEE0-7D67-4E88-89C6-C454D5EBAE04}" type="slidenum">
              <a:rPr lang="pl-PL" altLang="pl-PL"/>
              <a:pPr/>
              <a:t>30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42197-F792-40DF-AC36-AB548A672070}" type="slidenum">
              <a:rPr lang="pl-PL" altLang="pl-PL"/>
              <a:pPr/>
              <a:t>31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860476-8749-4C69-9F0C-9647928E0B9F}" type="slidenum">
              <a:rPr lang="pl-PL" altLang="pl-PL"/>
              <a:pPr/>
              <a:t>32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532D5B-89BE-408A-950E-B131A5425634}" type="slidenum">
              <a:rPr lang="pl-PL" altLang="pl-PL"/>
              <a:pPr/>
              <a:t>33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768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55EF53-0EA8-49D5-AC48-09BB6BD088C4}" type="slidenum">
              <a:rPr lang="pl-PL" altLang="pl-PL"/>
              <a:pPr/>
              <a:t>35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788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3F7F2B-1B38-4F86-A38E-1CEA4146413E}" type="slidenum">
              <a:rPr lang="pl-PL" altLang="pl-PL"/>
              <a:pPr/>
              <a:t>36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6F83A-89CD-4A4A-B891-4DAF23DB6369}" type="slidenum">
              <a:rPr lang="pl-PL" altLang="pl-PL"/>
              <a:pPr/>
              <a:t>37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DB6F4B-7760-4B67-89F2-E3F23110D16E}" type="slidenum">
              <a:rPr lang="pl-PL" altLang="pl-PL"/>
              <a:pPr/>
              <a:t>38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49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0DBAE2-1114-4772-948B-37D2DC40524D}" type="slidenum">
              <a:rPr lang="pl-PL" altLang="pl-PL"/>
              <a:pPr/>
              <a:t>39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70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E7ACA0-D2A8-4715-916D-16E24E88E5A3}" type="slidenum">
              <a:rPr lang="pl-PL" altLang="pl-PL"/>
              <a:pPr/>
              <a:t>40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45EC6D-00BD-465E-8A49-EFD523BEC462}" type="slidenum">
              <a:rPr lang="pl-PL" altLang="pl-PL"/>
              <a:pPr/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8909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3D4EEC-C34E-4914-96F6-3E3DFF9FF73F}" type="slidenum">
              <a:rPr lang="pl-PL" altLang="pl-PL"/>
              <a:pPr/>
              <a:t>41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9216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15E945-8CA7-40AE-B7E5-83DF78A9F197}" type="slidenum">
              <a:rPr lang="pl-PL" altLang="pl-PL"/>
              <a:pPr/>
              <a:t>43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A4FCAF-88F3-4E92-9BD8-C9AB58E8795B}" type="slidenum">
              <a:rPr lang="pl-PL" altLang="pl-PL"/>
              <a:pPr/>
              <a:t>44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962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213205-984D-4E44-ABB0-5A9996B7AD34}" type="slidenum">
              <a:rPr lang="pl-PL" altLang="pl-PL"/>
              <a:pPr/>
              <a:t>45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3E4631-B3A4-4B30-81F7-E3E04E1ABAFD}" type="slidenum">
              <a:rPr lang="pl-PL" altLang="pl-PL"/>
              <a:pPr/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335BA4-DF5B-487C-9366-2BF1B9BF75C9}" type="slidenum">
              <a:rPr lang="pl-PL" altLang="pl-PL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AA7F12-C5CE-4875-9936-7A6C4DCAE654}" type="slidenum">
              <a:rPr lang="pl-PL" altLang="pl-PL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0CD21-137E-4722-8869-809DA250E1E4}" type="slidenum">
              <a:rPr lang="pl-PL" altLang="pl-PL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D1AB6C-B34D-45E0-9746-2A499CD35A1E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30275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A46EB8-015C-43B9-BE95-F6B284D5013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BF44-743C-4080-A466-3EDF940E9AD5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1F244-7C54-4D00-9A67-1E88D2DCD27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FADE-A37A-43DA-9AAD-73D1405EFD43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CABD2-5B36-424E-9828-9507B04F860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5EAD-0405-48B3-8AE9-7ACC92C7AB64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7C99-3781-47C2-BF3D-E41ECDDCC64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AD9E-83B6-481A-B2B4-1FAC5A2120E0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EF298-D82E-4EB5-A363-FCAF0A8CB21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BED-C0E7-4F3C-9345-71BA73EE8BFC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30FD-EE2D-4517-A57E-485AF2804DB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5F74-EB3D-403C-9D65-8AC00B553133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D6203-C65D-49A2-8254-1CF42735FE8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A3B4-2078-4AE5-9EF9-CD742C8EF887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5362-72D3-4890-B834-A88A1BEA72B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AFC-C990-4AA0-A18A-7DB2E981013B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5C6FE-F789-4095-91C6-6178AFC3A33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ED32-0692-44B1-89CA-7F0803943773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A398B-E222-4CC7-94CB-1B4405BF8FD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2B37-2CD6-4609-A780-C0685242C765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BF9B-A011-4D5E-84E4-A5B97B818BB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AEBB-E679-4F34-B64B-19865D8FDECB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67F7-DE6A-4A75-AAC6-076909C4A2C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7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625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3D943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3D943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3D943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3D943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3D943"/>
          </a:solidFill>
          <a:latin typeface="Calibri Light" panose="020F03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1A9675-5657-4A32-8923-39B13620A06D}" type="datetimeFigureOut">
              <a:rPr lang="pl-PL"/>
              <a:pPr>
                <a:defRPr/>
              </a:pPr>
              <a:t>15.10.2019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82A3AF0-2B85-40E5-B060-17F3F3BDF87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pl-PL" altLang="pl-PL" sz="5400">
                <a:latin typeface="Arial" charset="0"/>
              </a:rPr>
            </a:br>
            <a:br>
              <a:rPr lang="pl-PL" altLang="pl-PL" sz="5400">
                <a:latin typeface="Arial" charset="0"/>
              </a:rPr>
            </a:br>
            <a:r>
              <a:rPr lang="pl-PL" altLang="pl-PL" sz="5400"/>
              <a:t>PRAWIDŁOWE ŻYWIENIE UCZNIÓW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455613" y="1989138"/>
            <a:ext cx="8229600" cy="4525962"/>
          </a:xfrm>
        </p:spPr>
        <p:txBody>
          <a:bodyPr/>
          <a:lstStyle/>
          <a:p>
            <a:pPr eaLnBrk="1" hangingPunct="1"/>
            <a:r>
              <a:rPr lang="pl-PL" altLang="pl-PL" sz="2400"/>
              <a:t>Warzywa i owoce powinny stanowić co najmniej połowę, tego co jemy.</a:t>
            </a:r>
          </a:p>
          <a:p>
            <a:pPr eaLnBrk="1" hangingPunct="1"/>
            <a:r>
              <a:rPr lang="pl-PL" altLang="pl-PL" sz="2400"/>
              <a:t>Powinniśmy spożywać co najmniej 400 g dziennie, w co najmniej 5 porcjach. Jedną porcję możemy zastąpić sokiem.</a:t>
            </a:r>
          </a:p>
          <a:p>
            <a:pPr eaLnBrk="1" hangingPunct="1"/>
            <a:r>
              <a:rPr lang="pl-PL" altLang="pl-PL" sz="2400"/>
              <a:t>Wybierajmy warzywa i owoce  przede wszystkim w formie surowej. Każdy posiłek powinien zawierać różnorodne warzywa, np. zielone (szpinak, sałata, brokuły) lub pomarańczowe (marchew, dynia, pomidory). </a:t>
            </a:r>
          </a:p>
          <a:p>
            <a:pPr eaLnBrk="1" hangingPunct="1"/>
            <a:r>
              <a:rPr lang="pl-PL" altLang="pl-PL" sz="2400"/>
              <a:t>Dietę należy wzbogacić także w owoce, ale w mniejszych ilościach ze względu na wysoką zawartość cukrów prostych. Należy zachować odpowiednie proporcje: ¾ powinny stanowić warzywa, a ¼ owoce.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eaLnBrk="1" hangingPunct="1"/>
            <a:r>
              <a:rPr lang="pl-PL" altLang="pl-PL" sz="2400"/>
              <a:t>Świeże warzywa i owoce to najbogatsze źródło antyoksydantów, czyli substancji pomagających pozbyć się z organizmu tzw. wolnych rodników - niekorzystnych związków pochodzących z przemian metabolicznych, odpowiedzialnych za starzenie się organizmu, zmniejszenie odporności czy zmiany nowotworowe. Ponadto są doskonałym naturalnym źródłem witamin - dużo lepszym niż suplementy diety!</a:t>
            </a:r>
          </a:p>
          <a:p>
            <a:pPr eaLnBrk="1" hangingPunct="1"/>
            <a:r>
              <a:rPr lang="pl-PL" altLang="pl-PL" sz="2400"/>
              <a:t>Dieta bogata w warzywa i owoce zmniejsza ryzyko zachorowania na choroby układu krążenia oraz nowotwory.</a:t>
            </a:r>
          </a:p>
          <a:p>
            <a:pPr eaLnBrk="1" hangingPunct="1"/>
            <a:r>
              <a:rPr lang="pl-PL" altLang="pl-PL" sz="2400"/>
              <a:t>Każda większa liczba porcji przynosi dalsze korzyści dla zdrowia. </a:t>
            </a:r>
          </a:p>
          <a:p>
            <a:pPr eaLnBrk="1" hangingPunct="1"/>
            <a:endParaRPr lang="pl-PL" altLang="pl-PL" sz="2400"/>
          </a:p>
          <a:p>
            <a:pPr eaLnBrk="1" hangingPunct="1"/>
            <a:endParaRPr lang="pl-PL" altLang="pl-PL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a 2"/>
          <p:cNvGrpSpPr>
            <a:grpSpLocks noChangeAspect="1"/>
          </p:cNvGrpSpPr>
          <p:nvPr/>
        </p:nvGrpSpPr>
        <p:grpSpPr bwMode="auto">
          <a:xfrm>
            <a:off x="1116013" y="547688"/>
            <a:ext cx="6480175" cy="6410325"/>
            <a:chOff x="684212" y="404664"/>
            <a:chExt cx="6478588" cy="6408712"/>
          </a:xfrm>
        </p:grpSpPr>
        <p:pic>
          <p:nvPicPr>
            <p:cNvPr id="29699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684213" y="404664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8335" b="38316"/>
            <a:stretch>
              <a:fillRect/>
            </a:stretch>
          </p:blipFill>
          <p:spPr bwMode="auto">
            <a:xfrm>
              <a:off x="684212" y="3356992"/>
              <a:ext cx="647858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ZBOŻOWE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Powinny być składnikiem większości posiłków.</a:t>
            </a:r>
          </a:p>
          <a:p>
            <a:pPr eaLnBrk="1" hangingPunct="1"/>
            <a:r>
              <a:rPr lang="pl-PL" altLang="pl-PL" sz="2400"/>
              <a:t>Wybierajmy jak najczęściej produkty z tzw. pełnego przemiału: pełnoziarniste pieczywo (razowe, graham), ale także ryż pełnoziarnisty, kasze np. gryczaną albo jęczmienną.</a:t>
            </a:r>
          </a:p>
          <a:p>
            <a:pPr eaLnBrk="1" hangingPunct="1"/>
            <a:r>
              <a:rPr lang="pl-PL" altLang="pl-PL" sz="2400"/>
              <a:t>Produkty zbożowe są głównym źródłem energii dla organizmu.</a:t>
            </a:r>
          </a:p>
          <a:p>
            <a:pPr eaLnBrk="1" hangingPunct="1"/>
            <a:r>
              <a:rPr lang="pl-PL" altLang="pl-PL" sz="2400"/>
              <a:t>Produkty zbożowe są szczególnie bogate w witaminy z grupy B oraz magnez, cynk czy błonnik pokarmowy, który reguluje pracę jelit.</a:t>
            </a:r>
          </a:p>
          <a:p>
            <a:pPr eaLnBrk="1" hangingPunct="1"/>
            <a:endParaRPr lang="pl-PL" altLang="pl-PL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ZBOŻOWE</a:t>
            </a:r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Do grupy produktów zbożowych zaliczamy: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pieczywo jasne (np. chleb </a:t>
            </a:r>
            <a:r>
              <a:rPr lang="pl-PL" altLang="pl-PL" sz="2400" dirty="0" err="1"/>
              <a:t>baltonowski</a:t>
            </a:r>
            <a:r>
              <a:rPr lang="pl-PL" altLang="pl-PL" sz="2400" dirty="0"/>
              <a:t>, kajzerki…)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pieczywo ciemne (chleb pełnoziarnisty, grahamki…)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kasze (gryczana, jaglana, pęczak…)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ryż (brązowy, biały…)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makarony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płatki owsiane, </a:t>
            </a:r>
            <a:r>
              <a:rPr lang="pl-PL" altLang="pl-PL" sz="2400" dirty="0" err="1"/>
              <a:t>musli</a:t>
            </a:r>
            <a:r>
              <a:rPr lang="pl-PL" altLang="pl-PL" sz="2400" dirty="0"/>
              <a:t>…</a:t>
            </a:r>
          </a:p>
          <a:p>
            <a:pPr marL="715963" indent="-357188"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sz="2400" dirty="0"/>
              <a:t>ziemniaki – są zaliczane do tej grupy produktów ze względu na dużą zawartość skrobi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l-PL" altLang="pl-PL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ZBOŻOWE</a:t>
            </a:r>
          </a:p>
        </p:txBody>
      </p:sp>
      <p:graphicFrame>
        <p:nvGraphicFramePr>
          <p:cNvPr id="9326" name="Group 110"/>
          <p:cNvGraphicFramePr>
            <a:graphicFrameLocks noGrp="1"/>
          </p:cNvGraphicFramePr>
          <p:nvPr>
            <p:ph idx="1"/>
          </p:nvPr>
        </p:nvGraphicFramePr>
        <p:xfrm>
          <a:off x="1074738" y="2749550"/>
          <a:ext cx="6994526" cy="3992594"/>
        </p:xfrm>
        <a:graphic>
          <a:graphicData uri="http://schemas.openxmlformats.org/drawingml/2006/table">
            <a:tbl>
              <a:tblPr/>
              <a:tblGrid>
                <a:gridCol w="195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Chleb pełnoziarnisty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Składniki odżywcze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Chleb baltonowski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237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ENERGIA kcal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 więcej tym lepiej: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AF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6,1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Błonnik pokarmowy (g)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4,5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Potas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Wapń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71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Magnez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2,5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Żelazo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2,86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Cynk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1,08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0,26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Miedź (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0,12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0,172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Witamina B2 (mg)</a:t>
                      </a: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0,077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44,8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Foliany (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29,2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0,07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Witamina B12 (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</a:t>
                      </a:r>
                      <a:r>
                        <a:rPr kumimoji="0" 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g)</a:t>
                      </a:r>
                      <a:endParaRPr kumimoji="0" 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10538" marR="110538" marT="45709" marB="4570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0,00</a:t>
                      </a:r>
                    </a:p>
                  </a:txBody>
                  <a:tcPr marL="110538" marR="110538" marT="45709" marB="457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5901" name="Rectangle 2"/>
          <p:cNvSpPr txBox="1">
            <a:spLocks noChangeArrowheads="1"/>
          </p:cNvSpPr>
          <p:nvPr/>
        </p:nvSpPr>
        <p:spPr bwMode="auto">
          <a:xfrm>
            <a:off x="0" y="16287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altLang="pl-PL" sz="2800" b="1">
                <a:solidFill>
                  <a:schemeClr val="tx1"/>
                </a:solidFill>
                <a:latin typeface="Calibri" pitchFamily="34" charset="0"/>
              </a:rPr>
              <a:t>Chleb pełnoziarnisty vs. chleb baltonowski</a:t>
            </a:r>
          </a:p>
        </p:txBody>
      </p:sp>
      <p:sp>
        <p:nvSpPr>
          <p:cNvPr id="35902" name="Rectangle 340"/>
          <p:cNvSpPr txBox="1">
            <a:spLocks noChangeArrowheads="1"/>
          </p:cNvSpPr>
          <p:nvPr/>
        </p:nvSpPr>
        <p:spPr bwMode="auto">
          <a:xfrm>
            <a:off x="971550" y="2347913"/>
            <a:ext cx="6769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l-PL" altLang="pl-PL" sz="2000">
                <a:solidFill>
                  <a:schemeClr val="tx1"/>
                </a:solidFill>
                <a:latin typeface="Calibri" pitchFamily="34" charset="0"/>
              </a:rPr>
              <a:t>Porównanie wartości odżywczej w 100 g (2-3 kromki)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37891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8865" t="38129" r="28899" b="52451"/>
            <a:stretch>
              <a:fillRect/>
            </a:stretch>
          </p:blipFill>
          <p:spPr bwMode="auto">
            <a:xfrm>
              <a:off x="3059832" y="2564904"/>
              <a:ext cx="273630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MLEKO I PRODUKTY MLECZNE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Zaleca się 2 szklanki mleka (zawierającego do 2% tłuszczu) dziennie – pokrywają one w 60% zapotrzebowanie na wapń.</a:t>
            </a:r>
          </a:p>
          <a:p>
            <a:pPr eaLnBrk="1" hangingPunct="1"/>
            <a:r>
              <a:rPr lang="pl-PL" altLang="pl-PL" sz="2400"/>
              <a:t>Mleko można zastąpić jogurtem lub kefirem, a także częściowo serem. </a:t>
            </a:r>
          </a:p>
          <a:p>
            <a:pPr eaLnBrk="1" hangingPunct="1"/>
            <a:r>
              <a:rPr lang="pl-PL" altLang="pl-PL" sz="2400"/>
              <a:t>Popularne sery żółte (podpuszczkowe) są doskonałym źródłem wapnia – 100 g pokrywa nawet 100% dziennego zapotrzebowania. Jednak ze względu na dużą zawartość tłuszczu powinny być spożywane rzadziej i w mniejszych ilościach niż mleko, jogurty i kefiry. </a:t>
            </a:r>
          </a:p>
          <a:p>
            <a:pPr eaLnBrk="1" hangingPunct="1"/>
            <a:r>
              <a:rPr lang="pl-PL" altLang="pl-PL" sz="2400"/>
              <a:t>Mleko i produkty mleczne są doskonałym źródłem wapnia, białka oraz witamin z grupy B, witaminy A oraz magnezu.</a:t>
            </a:r>
          </a:p>
          <a:p>
            <a:pPr eaLnBrk="1" hangingPunct="1"/>
            <a:r>
              <a:rPr lang="pl-PL" altLang="pl-PL" sz="2400"/>
              <a:t>Wapń jest niezbędny do budowy mocnych kości i zębów.</a:t>
            </a:r>
          </a:p>
          <a:p>
            <a:pPr eaLnBrk="1" hangingPunct="1"/>
            <a:endParaRPr lang="pl-PL" altLang="pl-PL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MLEKO I PRODUKTY MLECZNE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Do produktów mlecznych zaliczamy:</a:t>
            </a:r>
          </a:p>
          <a:p>
            <a:pPr lvl="1" eaLnBrk="1" hangingPunct="1"/>
            <a:r>
              <a:rPr lang="pl-PL" altLang="pl-PL" sz="2400"/>
              <a:t>mleko</a:t>
            </a:r>
          </a:p>
          <a:p>
            <a:pPr lvl="1" eaLnBrk="1" hangingPunct="1"/>
            <a:r>
              <a:rPr lang="pl-PL" altLang="pl-PL" sz="2400"/>
              <a:t>jogurty</a:t>
            </a:r>
          </a:p>
          <a:p>
            <a:pPr lvl="1" eaLnBrk="1" hangingPunct="1"/>
            <a:r>
              <a:rPr lang="pl-PL" altLang="pl-PL" sz="2400"/>
              <a:t>kefiry</a:t>
            </a:r>
          </a:p>
          <a:p>
            <a:pPr lvl="1" eaLnBrk="1" hangingPunct="1"/>
            <a:r>
              <a:rPr lang="pl-PL" altLang="pl-PL" sz="2400"/>
              <a:t>maślanki</a:t>
            </a:r>
          </a:p>
          <a:p>
            <a:pPr lvl="1" eaLnBrk="1" hangingPunct="1"/>
            <a:r>
              <a:rPr lang="pl-PL" altLang="pl-PL" sz="2400"/>
              <a:t>sery żółte i twarogi</a:t>
            </a:r>
          </a:p>
          <a:p>
            <a:pPr eaLnBrk="1" hangingPunct="1"/>
            <a:endParaRPr lang="pl-PL" altLang="pl-PL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440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344" t="28798" r="34422" b="61780"/>
            <a:stretch>
              <a:fillRect/>
            </a:stretch>
          </p:blipFill>
          <p:spPr bwMode="auto">
            <a:xfrm>
              <a:off x="3347864" y="1700808"/>
              <a:ext cx="208823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PLAN PREZENTACJI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Zasady Zdrowego Żywienia</a:t>
            </a:r>
          </a:p>
          <a:p>
            <a:pPr eaLnBrk="1" hangingPunct="1"/>
            <a:r>
              <a:rPr lang="pl-PL" altLang="pl-PL"/>
              <a:t>Piramida Zdrowia dla uczniów</a:t>
            </a:r>
          </a:p>
          <a:p>
            <a:pPr eaLnBrk="1" hangingPunct="1"/>
            <a:r>
              <a:rPr lang="pl-PL" altLang="pl-PL"/>
              <a:t>Jak czytać piramidę?</a:t>
            </a:r>
          </a:p>
          <a:p>
            <a:pPr eaLnBrk="1" hangingPunct="1"/>
            <a:r>
              <a:rPr lang="pl-PL" altLang="pl-PL"/>
              <a:t>Omówienie poszczególnych pięter Piramidy</a:t>
            </a:r>
          </a:p>
          <a:p>
            <a:pPr eaLnBrk="1" hangingPunct="1"/>
            <a:r>
              <a:rPr lang="pl-PL" altLang="pl-PL"/>
              <a:t>Porcje i proporcje dla dziecka</a:t>
            </a:r>
          </a:p>
          <a:p>
            <a:pPr eaLnBrk="1" hangingPunct="1"/>
            <a:r>
              <a:rPr lang="pl-PL" altLang="pl-PL"/>
              <a:t>Podsumowanie</a:t>
            </a:r>
          </a:p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/>
              <a:t>PRODUKTY BIAŁKOWE</a:t>
            </a:r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Zaleca się ograniczenie spożycia mięsa (zwłaszcza czerwonego oraz przetworzonych produktów mięsnych) do ½ kg tygodniowo. Należy wybierać chude mięso, najlepiej drobiowe.</a:t>
            </a:r>
          </a:p>
          <a:p>
            <a:pPr eaLnBrk="1" hangingPunct="1"/>
            <a:r>
              <a:rPr lang="pl-PL" altLang="pl-PL" sz="2400"/>
              <a:t>Minimum 2 razy w tygodniu spożywajmy ryby, najlepiej pochodzenia morskiego.  </a:t>
            </a:r>
          </a:p>
          <a:p>
            <a:pPr eaLnBrk="1" hangingPunct="1"/>
            <a:r>
              <a:rPr lang="pl-PL" altLang="pl-PL" sz="2400"/>
              <a:t>1-2 razy w tygodniu warto zjeść nasiona roślin strączkowych, które są dobrym zamiennikiem mięsa.</a:t>
            </a:r>
          </a:p>
          <a:p>
            <a:pPr eaLnBrk="1" hangingPunct="1"/>
            <a:r>
              <a:rPr lang="pl-PL" altLang="pl-PL" sz="2400"/>
              <a:t>Kolejnym zamiennikiem mięsa są jaja, które są źródłem witamin, składników mineralnych, luteiny. </a:t>
            </a:r>
          </a:p>
          <a:p>
            <a:pPr eaLnBrk="1" hangingPunct="1"/>
            <a:r>
              <a:rPr lang="pl-PL" altLang="pl-PL" sz="2400"/>
              <a:t>Produkty te stanowią dobre źródło wartościowego białka, żelaza, cynku oraz witamin z grupy B.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/>
              <a:t>PRODUKTY BIAŁKOWE</a:t>
            </a:r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Do produktów białkowych zaliczamy:</a:t>
            </a:r>
          </a:p>
          <a:p>
            <a:pPr lvl="1" eaLnBrk="1" hangingPunct="1"/>
            <a:r>
              <a:rPr lang="pl-PL" altLang="pl-PL" sz="2400"/>
              <a:t> mięso</a:t>
            </a:r>
          </a:p>
          <a:p>
            <a:pPr lvl="1" eaLnBrk="1" hangingPunct="1"/>
            <a:r>
              <a:rPr lang="pl-PL" altLang="pl-PL" sz="2400"/>
              <a:t>wędliny</a:t>
            </a:r>
          </a:p>
          <a:p>
            <a:pPr lvl="1" eaLnBrk="1" hangingPunct="1"/>
            <a:r>
              <a:rPr lang="pl-PL" altLang="pl-PL" sz="2400"/>
              <a:t> ryby</a:t>
            </a:r>
          </a:p>
          <a:p>
            <a:pPr lvl="1" eaLnBrk="1" hangingPunct="1"/>
            <a:r>
              <a:rPr lang="pl-PL" altLang="pl-PL" sz="2400"/>
              <a:t> jaja</a:t>
            </a:r>
          </a:p>
          <a:p>
            <a:pPr lvl="1" eaLnBrk="1" hangingPunct="1"/>
            <a:r>
              <a:rPr lang="pl-PL" altLang="pl-PL" sz="2400"/>
              <a:t> nasiona roślin strączkowych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16235" b="13885"/>
          <a:stretch>
            <a:fillRect/>
          </a:stretch>
        </p:blipFill>
        <p:spPr bwMode="auto">
          <a:xfrm>
            <a:off x="1189038" y="549275"/>
            <a:ext cx="64785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 l="40962" t="16234" r="41254" b="71294"/>
          <a:stretch>
            <a:fillRect/>
          </a:stretch>
        </p:blipFill>
        <p:spPr bwMode="auto">
          <a:xfrm>
            <a:off x="3851275" y="549275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TŁUSZCZE</a:t>
            </a:r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Należy ograniczyć spożycie tłuszczów zwierzęcych. </a:t>
            </a:r>
          </a:p>
          <a:p>
            <a:pPr eaLnBrk="1" hangingPunct="1"/>
            <a:r>
              <a:rPr lang="pl-PL" altLang="pl-PL" sz="2400"/>
              <a:t>Najczęściej powinien być spożywany tłuszcz roślinny (zwłaszcza rzepakowy i oliwa z oliwek), ale w niewielkich ilościach i najlepiej w postaci surowej.</a:t>
            </a:r>
          </a:p>
          <a:p>
            <a:pPr eaLnBrk="1" hangingPunct="1"/>
            <a:r>
              <a:rPr lang="pl-PL" altLang="pl-PL" sz="2400"/>
              <a:t>Do smażenia należy używać oleju rzepakowego lub oliwę z oliwek. Jednak warto ograniczyć smażenie na korzyść gotowania czy pieczenia.</a:t>
            </a:r>
          </a:p>
          <a:p>
            <a:pPr eaLnBrk="1" hangingPunct="1"/>
            <a:r>
              <a:rPr lang="pl-PL" altLang="pl-PL" sz="2400"/>
              <a:t>Należy unikać izomerów trans nienasyconych kwasów tłuszczowych – ich źródłem są twarde margaryny, fast foody, wyroby cukiernicze.</a:t>
            </a:r>
          </a:p>
          <a:p>
            <a:pPr eaLnBrk="1" hangingPunct="1"/>
            <a:r>
              <a:rPr lang="pl-PL" altLang="pl-PL" sz="2400"/>
              <a:t>Tłuszcze powinny stanowić jedynie dodatek do żywności!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TŁUSZCZE</a:t>
            </a:r>
          </a:p>
        </p:txBody>
      </p:sp>
      <p:sp>
        <p:nvSpPr>
          <p:cNvPr id="542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Tłuszcze roślinne:</a:t>
            </a:r>
          </a:p>
          <a:p>
            <a:pPr lvl="1" eaLnBrk="1" hangingPunct="1"/>
            <a:r>
              <a:rPr lang="pl-PL" altLang="pl-PL" sz="2400"/>
              <a:t>oleje roślinne np. słonecznikowy, rzepakowy, oliwa z oliwek</a:t>
            </a:r>
          </a:p>
          <a:p>
            <a:pPr lvl="1" eaLnBrk="1" hangingPunct="1"/>
            <a:r>
              <a:rPr lang="pl-PL" altLang="pl-PL" sz="2400"/>
              <a:t>margaryny</a:t>
            </a:r>
          </a:p>
          <a:p>
            <a:pPr lvl="1" eaLnBrk="1" hangingPunct="1"/>
            <a:r>
              <a:rPr lang="pl-PL" altLang="pl-PL" sz="2400"/>
              <a:t>orzechy</a:t>
            </a:r>
          </a:p>
          <a:p>
            <a:pPr eaLnBrk="1" hangingPunct="1"/>
            <a:r>
              <a:rPr lang="pl-PL" altLang="pl-PL" sz="2400"/>
              <a:t>Tłuszcze zwierzęce:</a:t>
            </a:r>
          </a:p>
          <a:p>
            <a:pPr lvl="1" eaLnBrk="1" hangingPunct="1"/>
            <a:r>
              <a:rPr lang="pl-PL" altLang="pl-PL" sz="2400"/>
              <a:t>masło</a:t>
            </a:r>
          </a:p>
          <a:p>
            <a:pPr lvl="1" eaLnBrk="1" hangingPunct="1"/>
            <a:r>
              <a:rPr lang="pl-PL" altLang="pl-PL" sz="2400"/>
              <a:t>smalec</a:t>
            </a:r>
          </a:p>
          <a:p>
            <a:pPr lvl="1" eaLnBrk="1" hangingPunct="1"/>
            <a:r>
              <a:rPr lang="pl-PL" altLang="pl-PL" sz="2400"/>
              <a:t>tran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563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861" t="34203" r="15691" b="55591"/>
            <a:stretch>
              <a:fillRect/>
            </a:stretch>
          </p:blipFill>
          <p:spPr bwMode="auto">
            <a:xfrm>
              <a:off x="5724128" y="2204864"/>
              <a:ext cx="9361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UNIKAJMY CUKRU</a:t>
            </a: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Unikajmy spożycia cukru i słodyczy. Zastępuj je owocami </a:t>
            </a:r>
            <a:br>
              <a:rPr lang="pl-PL" altLang="pl-PL" sz="2400"/>
            </a:br>
            <a:r>
              <a:rPr lang="pl-PL" altLang="pl-PL" sz="2400"/>
              <a:t>i orzechami. </a:t>
            </a:r>
          </a:p>
          <a:p>
            <a:pPr eaLnBrk="1" hangingPunct="1"/>
            <a:r>
              <a:rPr lang="pl-PL" altLang="pl-PL" sz="2400"/>
              <a:t>Nadmierne spożycie cukru przyczynia się do rozwoju nadwagi </a:t>
            </a:r>
            <a:br>
              <a:rPr lang="pl-PL" altLang="pl-PL" sz="2400"/>
            </a:br>
            <a:r>
              <a:rPr lang="pl-PL" altLang="pl-PL" sz="2400"/>
              <a:t>i otyłości oraz innych chorób dietozależnych.</a:t>
            </a:r>
          </a:p>
          <a:p>
            <a:pPr eaLnBrk="1" hangingPunct="1"/>
            <a:r>
              <a:rPr lang="pl-PL" altLang="pl-PL" sz="2400"/>
              <a:t>Szczególnie niekorzystne jest spożywanie syropu glukozowo-fruktozowego. </a:t>
            </a:r>
          </a:p>
          <a:p>
            <a:pPr eaLnBrk="1" hangingPunct="1"/>
            <a:r>
              <a:rPr lang="pl-PL" altLang="pl-PL" sz="2400"/>
              <a:t>Cukier nie dostarcza żadnych witamin i składników mineralnych, a jego nadmiar prowadzi do odkładania </a:t>
            </a:r>
            <a:br>
              <a:rPr lang="pl-PL" altLang="pl-PL" sz="2400"/>
            </a:br>
            <a:r>
              <a:rPr lang="pl-PL" altLang="pl-PL" sz="2400"/>
              <a:t>w organizmie tkanki tłuszczowej!</a:t>
            </a:r>
          </a:p>
          <a:p>
            <a:pPr eaLnBrk="1" hangingPunct="1"/>
            <a:endParaRPr lang="pl-PL" altLang="pl-PL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604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3195" t="18500" r="5687" b="66583"/>
            <a:stretch>
              <a:fillRect/>
            </a:stretch>
          </p:blipFill>
          <p:spPr bwMode="auto">
            <a:xfrm>
              <a:off x="5940152" y="764704"/>
              <a:ext cx="1368152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8" t="38037" r="71393" b="51777"/>
            <a:stretch/>
          </p:blipFill>
          <p:spPr bwMode="auto">
            <a:xfrm>
              <a:off x="2123728" y="2564904"/>
              <a:ext cx="936104" cy="93408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ZIOŁA ZAMIAST SOLI</a:t>
            </a:r>
          </a:p>
        </p:txBody>
      </p:sp>
      <p:sp>
        <p:nvSpPr>
          <p:cNvPr id="624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Nie powinno się spożywać więcej niż 5 g soli dziennie, </a:t>
            </a:r>
            <a:br>
              <a:rPr lang="pl-PL" altLang="pl-PL" sz="2400"/>
            </a:br>
            <a:r>
              <a:rPr lang="pl-PL" altLang="pl-PL" sz="2400"/>
              <a:t>a przeciętny Polak zjada 2-3 razy więcej soli w ciągu dnia. </a:t>
            </a:r>
          </a:p>
          <a:p>
            <a:pPr eaLnBrk="1" hangingPunct="1"/>
            <a:r>
              <a:rPr lang="pl-PL" altLang="pl-PL" sz="2400"/>
              <a:t>Nadmierne spożycie soli powoduje niekorzystne skutki dla zdrowia (nadciśnienie tętnicze, zawał serca, udar mózgu).</a:t>
            </a:r>
          </a:p>
          <a:p>
            <a:pPr eaLnBrk="1" hangingPunct="1"/>
            <a:r>
              <a:rPr lang="pl-PL" altLang="pl-PL" sz="2400"/>
              <a:t>Żeby ograniczyć spożycie soli należy:</a:t>
            </a:r>
          </a:p>
          <a:p>
            <a:pPr lvl="1" eaLnBrk="1" hangingPunct="1"/>
            <a:r>
              <a:rPr lang="pl-PL" altLang="pl-PL" sz="2000"/>
              <a:t>nie dosalać potraw – najlepiej zabrać solniczkę ze stołu,</a:t>
            </a:r>
          </a:p>
          <a:p>
            <a:pPr lvl="1" eaLnBrk="1" hangingPunct="1"/>
            <a:r>
              <a:rPr lang="pl-PL" altLang="pl-PL" sz="2000"/>
              <a:t>solić dopiero pod koniec gotowania</a:t>
            </a:r>
          </a:p>
          <a:p>
            <a:pPr lvl="1" eaLnBrk="1" hangingPunct="1"/>
            <a:r>
              <a:rPr lang="pl-PL" altLang="pl-PL" sz="2000"/>
              <a:t>wybierać produkty z niską zawartością soli,</a:t>
            </a:r>
          </a:p>
          <a:p>
            <a:pPr lvl="1" eaLnBrk="1" hangingPunct="1"/>
            <a:r>
              <a:rPr lang="pl-PL" altLang="pl-PL" sz="2000"/>
              <a:t>wybierać produkty świeże zamiast przetworzonych,</a:t>
            </a:r>
          </a:p>
          <a:p>
            <a:pPr lvl="1" eaLnBrk="1" hangingPunct="1"/>
            <a:r>
              <a:rPr lang="pl-PL" altLang="pl-PL" sz="2000"/>
              <a:t>stosować zioła i przyprawy zamiast soli, najlepiej takie jak: rozmaryn, tymianek, oregano, bazylia, kurkuma, czosnek, imbir czy cynamon,</a:t>
            </a:r>
          </a:p>
          <a:p>
            <a:pPr lvl="1" eaLnBrk="1" hangingPunct="1"/>
            <a:r>
              <a:rPr lang="pl-PL" altLang="pl-PL" sz="2000"/>
              <a:t>wybrać sól sodowo-potasową, która zawiera mniej szkodliwego sodu.</a:t>
            </a:r>
          </a:p>
          <a:p>
            <a:pPr lvl="1" eaLnBrk="1" hangingPunct="1"/>
            <a:endParaRPr lang="pl-PL" altLang="pl-PL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ZIOŁA ZAMIAST SOLI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z="2400"/>
              <a:t>Zioła i przyprawy mają cenne składniki i poprawiają smak, więc są doskonałą alternatywą dla soli. Mogą wzmocnić prozdrowotne działanie diety bogatej w warzywa i owoce. </a:t>
            </a:r>
          </a:p>
          <a:p>
            <a:pPr eaLnBrk="1" hangingPunct="1"/>
            <a:r>
              <a:rPr lang="pl-PL" altLang="pl-PL" sz="2400">
                <a:cs typeface="Arial" charset="0"/>
              </a:rPr>
              <a:t>Wpływ ziół i przypraw na organizm:</a:t>
            </a:r>
          </a:p>
          <a:p>
            <a:pPr lvl="1" eaLnBrk="1" hangingPunct="1"/>
            <a:r>
              <a:rPr lang="pl-PL" altLang="pl-PL" sz="2000"/>
              <a:t>Obniżają ciśnienie krwi (kozieradka siewna – składnik mieszanki „curry”; melisa);</a:t>
            </a:r>
          </a:p>
          <a:p>
            <a:pPr lvl="1" eaLnBrk="1" hangingPunct="1"/>
            <a:r>
              <a:rPr lang="pl-PL" altLang="pl-PL" sz="2000"/>
              <a:t>Nie podrażniają błony śluzowej żołądka (czarnuszka siewna – dodawana do pieczywa);</a:t>
            </a:r>
          </a:p>
          <a:p>
            <a:pPr lvl="1" eaLnBrk="1" hangingPunct="1"/>
            <a:r>
              <a:rPr lang="pl-PL" altLang="pl-PL" sz="2000"/>
              <a:t>Uspokajają (bazylia, melisa, koper ogrodowy);</a:t>
            </a:r>
          </a:p>
          <a:p>
            <a:pPr lvl="1" eaLnBrk="1" hangingPunct="1"/>
            <a:r>
              <a:rPr lang="pl-PL" altLang="pl-PL" sz="2000"/>
              <a:t>Przyspieszają trawienie (estragon, kozieradka, kolendra, koper włoski);</a:t>
            </a:r>
          </a:p>
          <a:p>
            <a:pPr lvl="1" eaLnBrk="1" hangingPunct="1"/>
            <a:r>
              <a:rPr lang="pl-PL" altLang="pl-PL" sz="2000"/>
              <a:t>Wzmagają apetyt (estragon, melisa, tymianek, rozmaryn, kminek, kolendra, koperek, koper włoski);</a:t>
            </a:r>
          </a:p>
          <a:p>
            <a:pPr lvl="1" eaLnBrk="1" hangingPunct="1"/>
            <a:r>
              <a:rPr lang="pl-PL" altLang="pl-PL" sz="2000"/>
              <a:t>Zapobiegają wzdęciom (jałowiec, kminek, koper włoski);</a:t>
            </a:r>
          </a:p>
          <a:p>
            <a:pPr eaLnBrk="1" hangingPunct="1">
              <a:buFontTx/>
              <a:buNone/>
            </a:pPr>
            <a:endParaRPr lang="pl-PL" altLang="pl-PL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ZASADY ZDROWEGO </a:t>
            </a:r>
            <a:br>
              <a:rPr lang="pl-PL" altLang="pl-PL"/>
            </a:br>
            <a:r>
              <a:rPr lang="pl-PL" altLang="pl-PL"/>
              <a:t>STYLU ŻYCIA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Pamiętaj o ruchu!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Jedz regularnie 4-5 posiłków co 3-4 godziny.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Jedz jak najczęściej warzywa i owoce.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Spożywaj produkty zbożowe, zwłaszcza pełnoziarniste.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Codziennie pij co najmniej 2 duże szklanki mleka.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Ograniczaj mięso. Wybieraj częściej ryby, nasiona roślin strączkowych i jaja.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Ograniczaj tłuszcze zwierzęce. Zastępuj je olejami roślinnymi.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Unikaj spożycia cukru i słodyczy.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Nie dosalaj potraw. Sól zastąp ziołami.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pl-PL" altLang="pl-PL" sz="2400" dirty="0"/>
              <a:t>Codziennie pij wodę.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ZIOŁA ZAMIAST SOLI</a:t>
            </a:r>
          </a:p>
        </p:txBody>
      </p:sp>
      <p:sp>
        <p:nvSpPr>
          <p:cNvPr id="747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2400" dirty="0"/>
              <a:t>Na etykietach możemy znaleźć informację o zawartości sodu (częściej) lub soli (rzadziej) w danym produkcie.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2400" dirty="0"/>
              <a:t>Jak przeliczyć zawartość sodu na sól?</a:t>
            </a:r>
            <a:br>
              <a:rPr lang="pl-PL" altLang="pl-PL" sz="2400" dirty="0"/>
            </a:br>
            <a:r>
              <a:rPr lang="pl-PL" altLang="pl-PL" sz="2400" dirty="0"/>
              <a:t>Żeby otrzymać zawartość soli w produkcie należy zawartość sodu pomnożyć razy 2,5. </a:t>
            </a:r>
          </a:p>
          <a:p>
            <a:pPr marL="0" lvl="1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400" b="1" dirty="0"/>
              <a:t>Przykład: </a:t>
            </a:r>
          </a:p>
          <a:p>
            <a:pPr marL="0" lvl="1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400" b="1" dirty="0"/>
              <a:t>W 100 g produktu znajduje się 2000 mg sodu. </a:t>
            </a:r>
          </a:p>
          <a:p>
            <a:pPr marL="0" lvl="1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2400" b="1" dirty="0"/>
              <a:t>2000 mg sodu = 2,0 g sodu x 2,5 = 5 g soli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sz="2400" dirty="0"/>
              <a:t>Od 13 grudnia 2016 roku producenci żywności będą musieli obowiązkowo podawać zawartość soli, a nie sodu w produkcie.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pl-PL" altLang="pl-PL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upa 2"/>
          <p:cNvGrpSpPr>
            <a:grpSpLocks/>
          </p:cNvGrpSpPr>
          <p:nvPr/>
        </p:nvGrpSpPr>
        <p:grpSpPr bwMode="auto">
          <a:xfrm>
            <a:off x="1189038" y="549275"/>
            <a:ext cx="6478587" cy="6408738"/>
            <a:chOff x="1189757" y="548680"/>
            <a:chExt cx="6478587" cy="6408712"/>
          </a:xfrm>
        </p:grpSpPr>
        <p:pic>
          <p:nvPicPr>
            <p:cNvPr id="686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6235" b="13885"/>
            <a:stretch>
              <a:fillRect/>
            </a:stretch>
          </p:blipFill>
          <p:spPr bwMode="auto">
            <a:xfrm>
              <a:off x="1189757" y="548680"/>
              <a:ext cx="6478587" cy="640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780" t="22516" r="69991" b="61780"/>
            <a:stretch>
              <a:fillRect/>
            </a:stretch>
          </p:blipFill>
          <p:spPr bwMode="auto">
            <a:xfrm>
              <a:off x="1691680" y="1125190"/>
              <a:ext cx="1440161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WODA</a:t>
            </a:r>
          </a:p>
        </p:txBody>
      </p:sp>
      <p:sp>
        <p:nvSpPr>
          <p:cNvPr id="706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Należy wypijać co najmniej 1,5 litra wody dziennie.</a:t>
            </a:r>
          </a:p>
          <a:p>
            <a:pPr eaLnBrk="1" hangingPunct="1"/>
            <a:r>
              <a:rPr lang="pl-PL" altLang="pl-PL"/>
              <a:t>Źródłem wody może być również herbata. </a:t>
            </a:r>
          </a:p>
          <a:p>
            <a:pPr eaLnBrk="1" hangingPunct="1"/>
            <a:r>
              <a:rPr lang="pl-PL" altLang="pl-PL"/>
              <a:t>Należy wyeliminować z diety słodzone napoje i wody smakowe. </a:t>
            </a:r>
          </a:p>
          <a:p>
            <a:pPr eaLnBrk="1" hangingPunct="1"/>
            <a:r>
              <a:rPr lang="pl-PL" altLang="pl-PL"/>
              <a:t>W przypadku, kiedy w danym dniu wysiłek fizyczny jest intensywniejszy, np. odbywają się zajęcia wf-u, podaż płynów powinna być znacznie większa.</a:t>
            </a:r>
            <a:endParaRPr lang="pl-PL" altLang="pl-PL">
              <a:solidFill>
                <a:srgbClr val="FF0000"/>
              </a:solidFill>
            </a:endParaRPr>
          </a:p>
          <a:p>
            <a:pPr eaLnBrk="1" hangingPunct="1"/>
            <a:endParaRPr lang="pl-PL" altLang="pl-PL">
              <a:solidFill>
                <a:srgbClr val="FF0000"/>
              </a:solidFill>
            </a:endParaRPr>
          </a:p>
          <a:p>
            <a:pPr eaLnBrk="1" hangingPunct="1"/>
            <a:endParaRPr lang="pl-PL" altLang="pl-PL">
              <a:solidFill>
                <a:srgbClr val="FF0000"/>
              </a:solidFill>
            </a:endParaRPr>
          </a:p>
          <a:p>
            <a:pPr eaLnBrk="1" hangingPunct="1"/>
            <a:endParaRPr lang="pl-PL" altLang="pl-PL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727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pl-PL" altLang="pl-PL" sz="4400">
                <a:solidFill>
                  <a:srgbClr val="D3D943"/>
                </a:solidFill>
                <a:latin typeface="Calibri Light" pitchFamily="34" charset="0"/>
              </a:rPr>
              <a:t>PRZESTRZEGAJ PIRAMIDY </a:t>
            </a:r>
          </a:p>
          <a:p>
            <a:pPr algn="ctr" eaLnBrk="1" hangingPunct="1">
              <a:buFontTx/>
              <a:buNone/>
            </a:pPr>
            <a:r>
              <a:rPr lang="pl-PL" altLang="pl-PL" sz="4400">
                <a:solidFill>
                  <a:srgbClr val="D3D943"/>
                </a:solidFill>
                <a:latin typeface="Calibri Light" pitchFamily="34" charset="0"/>
              </a:rPr>
              <a:t>ZDROWEGO ŻYWIENIA  </a:t>
            </a:r>
          </a:p>
          <a:p>
            <a:pPr algn="ctr" eaLnBrk="1" hangingPunct="1">
              <a:buFontTx/>
              <a:buNone/>
            </a:pPr>
            <a:r>
              <a:rPr lang="pl-PL" altLang="pl-PL" sz="4400">
                <a:solidFill>
                  <a:srgbClr val="D3D943"/>
                </a:solidFill>
                <a:latin typeface="Calibri Light" pitchFamily="34" charset="0"/>
              </a:rPr>
              <a:t>A TAKŻE STOSUJ SIĘ </a:t>
            </a:r>
          </a:p>
          <a:p>
            <a:pPr algn="ctr" eaLnBrk="1" hangingPunct="1">
              <a:buFontTx/>
              <a:buNone/>
            </a:pPr>
            <a:r>
              <a:rPr lang="pl-PL" altLang="pl-PL" sz="4400">
                <a:solidFill>
                  <a:srgbClr val="D3D943"/>
                </a:solidFill>
                <a:latin typeface="Calibri Light" pitchFamily="34" charset="0"/>
              </a:rPr>
              <a:t>DO NASTĘPUJĄCYCH RAD…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47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altLang="pl-PL" sz="2400" b="1"/>
              <a:t>Jedz posiłki regularnie</a:t>
            </a:r>
            <a:r>
              <a:rPr lang="pl-PL" altLang="pl-PL" sz="2400"/>
              <a:t> (4-5 posiłków co 3-4 godziny). Śniadanie należy zjeść w ciągu 1-2 godzin od wstania, a kolację około 3 godziny przed snem.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pl-PL" altLang="pl-PL" sz="2400" b="1"/>
              <a:t>Dbaj o różnorodność spożywanych produktów. </a:t>
            </a:r>
            <a:r>
              <a:rPr lang="pl-PL" altLang="pl-PL" sz="2400"/>
              <a:t>Codziennie należy jeść różne produkty z każdej grupy uwzględnionej w piramidzie. Każda grupa produktów spożywczych jest źródłem innych cennych dla zdrowia składników odżywczych np. produkty mleczne dostarczają wapnia i białka, ale nie zawierają witaminy C, którą zawierają m.in. owoce i warzywa.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pl-PL" altLang="pl-P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z="4400"/>
              <a:t>A TERAZ TROCHĘ PRAKTYKI…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pl-PL" b="1">
                <a:latin typeface="Calibri Light" pitchFamily="34" charset="0"/>
              </a:rPr>
              <a:t>CZYLI JAK WYGLĄDA JEDNA PORCJA!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</a:t>
            </a:r>
          </a:p>
        </p:txBody>
      </p:sp>
      <p:sp>
        <p:nvSpPr>
          <p:cNvPr id="778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Porcja warzyw to: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średniej wielkości warzywo, np. pomidor, ogórek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Filiżanka krojonych surowych warzyw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94213" name="Picture 9" descr="NFX_61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11250"/>
          <a:stretch/>
        </p:blipFill>
        <p:spPr bwMode="auto">
          <a:xfrm>
            <a:off x="5979209" y="4187423"/>
            <a:ext cx="2304256" cy="193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4212" name="Picture 8" descr="NFX_454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6666"/>
          <a:stretch/>
        </p:blipFill>
        <p:spPr bwMode="auto">
          <a:xfrm>
            <a:off x="3758252" y="4240761"/>
            <a:ext cx="1800200" cy="191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4214" name="Picture 7" descr="NFX_43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4214019"/>
            <a:ext cx="2808287" cy="191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WARZYWA I OWOCE</a:t>
            </a:r>
          </a:p>
        </p:txBody>
      </p:sp>
      <p:sp>
        <p:nvSpPr>
          <p:cNvPr id="7987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51038"/>
            <a:ext cx="5122863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altLang="pl-PL" b="1"/>
              <a:t>Porcja owoców to: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pl-PL" altLang="pl-PL"/>
              <a:t> 1 średniej wielkości owoc, </a:t>
            </a:r>
            <a:br>
              <a:rPr lang="pl-PL" altLang="pl-PL"/>
            </a:br>
            <a:r>
              <a:rPr lang="pl-PL" altLang="pl-PL"/>
              <a:t>np. jabłko, gruszka, mandarynka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pl-PL" altLang="pl-PL"/>
              <a:t> ½ dużego owocu, np. banan, pomarańcza, grejpfrut,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pl-PL" altLang="pl-PL"/>
              <a:t>1 szklanka owoców </a:t>
            </a:r>
            <a:br>
              <a:rPr lang="pl-PL" altLang="pl-PL"/>
            </a:br>
            <a:r>
              <a:rPr lang="pl-PL" altLang="pl-PL"/>
              <a:t>jagodowych, np. malin, </a:t>
            </a:r>
            <a:br>
              <a:rPr lang="pl-PL" altLang="pl-PL"/>
            </a:br>
            <a:r>
              <a:rPr lang="pl-PL" altLang="pl-PL"/>
              <a:t>porzeczek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pl-PL" altLang="pl-PL"/>
              <a:t> ½ szklanki soku owocowego </a:t>
            </a:r>
            <a:br>
              <a:rPr lang="pl-PL" altLang="pl-PL"/>
            </a:br>
            <a:r>
              <a:rPr lang="pl-PL" altLang="pl-PL"/>
              <a:t>ze świeżych owoców</a:t>
            </a:r>
          </a:p>
          <a:p>
            <a:pPr marL="0" indent="0" eaLnBrk="1" hangingPunct="1"/>
            <a:endParaRPr lang="pl-PL" altLang="pl-PL"/>
          </a:p>
        </p:txBody>
      </p:sp>
      <p:pic>
        <p:nvPicPr>
          <p:cNvPr id="96262" name="Picture 8" descr="IMG_426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9169"/>
          <a:stretch/>
        </p:blipFill>
        <p:spPr bwMode="auto">
          <a:xfrm>
            <a:off x="6908193" y="2307741"/>
            <a:ext cx="2016224" cy="18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6261" name="Picture 10" descr="NFX_60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10" y="2307742"/>
            <a:ext cx="1322387" cy="18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6264" name="Picture 11" descr="NFX_57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/>
          <a:stretch/>
        </p:blipFill>
        <p:spPr bwMode="auto">
          <a:xfrm>
            <a:off x="5364088" y="4509120"/>
            <a:ext cx="1318209" cy="18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6263" name="Picture 7" descr="NFX_442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r="11961"/>
          <a:stretch/>
        </p:blipFill>
        <p:spPr bwMode="auto">
          <a:xfrm>
            <a:off x="6908193" y="4509120"/>
            <a:ext cx="2052228" cy="184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1 porcja produktów zbożowych to: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kromka chleba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mała bułka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½ dużej bułki (np. Grahamka)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½ szklanki ugotowanego makaronu, ryżu, kaszy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¾ szklanki płatków zbożowych</a:t>
            </a:r>
          </a:p>
          <a:p>
            <a:pPr eaLnBrk="1" hangingPunct="1">
              <a:buFontTx/>
              <a:buNone/>
            </a:pPr>
            <a:endParaRPr lang="pl-PL" altLang="pl-PL"/>
          </a:p>
        </p:txBody>
      </p:sp>
      <p:pic>
        <p:nvPicPr>
          <p:cNvPr id="98306" name="Picture 11" descr="NFX_53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/>
          <a:stretch/>
        </p:blipFill>
        <p:spPr bwMode="auto">
          <a:xfrm>
            <a:off x="2251332" y="5085184"/>
            <a:ext cx="2165473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2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ZBOŻOWE</a:t>
            </a:r>
          </a:p>
        </p:txBody>
      </p:sp>
      <p:pic>
        <p:nvPicPr>
          <p:cNvPr id="98309" name="Picture 7" descr="NFX_436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8"/>
          <a:stretch/>
        </p:blipFill>
        <p:spPr bwMode="auto">
          <a:xfrm>
            <a:off x="6859935" y="2132856"/>
            <a:ext cx="2035548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10" name="Picture 9" descr="NFX_48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8" y="5085184"/>
            <a:ext cx="1223963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11" name="Picture 12" descr="NFX_53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33" y="5085184"/>
            <a:ext cx="2266950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8312" name="Picture 13" descr="NFX_46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71" y="5085184"/>
            <a:ext cx="1295400" cy="17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2" descr="NFX_483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1519"/>
          <a:stretch/>
        </p:blipFill>
        <p:spPr bwMode="auto">
          <a:xfrm>
            <a:off x="297687" y="5032395"/>
            <a:ext cx="1440160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97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MLEKO I PRODUKTY MLECZNE</a:t>
            </a:r>
          </a:p>
        </p:txBody>
      </p:sp>
      <p:sp>
        <p:nvSpPr>
          <p:cNvPr id="8397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Porcja mleka i produktów mlecznych to: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 1 szklanka mleka 2%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 1 szklanka maślanki, kefiru, jogurtu naturalnego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100 g sera białego półtłustego (2-3 plastry)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 2 plastry sera żółtego (ok. 40 g)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100357" name="Picture 8" descr="NFX_47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7580"/>
          <a:stretch/>
        </p:blipFill>
        <p:spPr bwMode="auto">
          <a:xfrm>
            <a:off x="2189273" y="5032395"/>
            <a:ext cx="1944216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0358" name="Picture 10" descr="NFX_481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r="18135"/>
          <a:stretch/>
        </p:blipFill>
        <p:spPr bwMode="auto">
          <a:xfrm>
            <a:off x="7392219" y="5030788"/>
            <a:ext cx="1512168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0359" name="Picture 9" descr="NFX_44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62" y="5032395"/>
            <a:ext cx="2376488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PIRAMIDA ZDROWIA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pl-PL" altLang="pl-PL" sz="3600" dirty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pl-PL" altLang="pl-PL" sz="3600" dirty="0"/>
              <a:t>Wyżej wymienione zasady dotyczące zdrowego żywienia i aktywności fizycznej można przedstawić za pomocą </a:t>
            </a:r>
            <a:br>
              <a:rPr lang="pl-PL" altLang="pl-PL" sz="3600" dirty="0"/>
            </a:br>
            <a:r>
              <a:rPr lang="pl-PL" altLang="pl-PL" sz="3600" dirty="0"/>
              <a:t>Piramidy Zdrowia.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l-PL" alt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8" descr="NFX_44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r="21848"/>
          <a:stretch/>
        </p:blipFill>
        <p:spPr bwMode="auto">
          <a:xfrm>
            <a:off x="3233751" y="5074432"/>
            <a:ext cx="1440161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601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 BIAŁKOWE</a:t>
            </a:r>
          </a:p>
        </p:txBody>
      </p:sp>
      <p:sp>
        <p:nvSpPr>
          <p:cNvPr id="102405" name="Symbol zastępczy zawartości 2"/>
          <p:cNvSpPr>
            <a:spLocks noGrp="1"/>
          </p:cNvSpPr>
          <p:nvPr>
            <p:ph idx="1"/>
          </p:nvPr>
        </p:nvSpPr>
        <p:spPr>
          <a:xfrm>
            <a:off x="433388" y="19161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altLang="pl-PL" b="1" dirty="0"/>
              <a:t>1 porcja produktów białkowych to: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 1 mały filet z kurczaka, indyka, ryb (80-100 g)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 6 plasterków polędwicy, kiełbasy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 4 plastry szynki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altLang="pl-PL" dirty="0"/>
              <a:t> 1 jajko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altLang="pl-PL" dirty="0"/>
          </a:p>
          <a:p>
            <a:pPr eaLnBrk="1" hangingPunct="1">
              <a:buFontTx/>
              <a:buNone/>
              <a:defRPr/>
            </a:pPr>
            <a:r>
              <a:rPr lang="pl-PL" altLang="pl-PL" dirty="0"/>
              <a:t> </a:t>
            </a:r>
          </a:p>
        </p:txBody>
      </p:sp>
      <p:pic>
        <p:nvPicPr>
          <p:cNvPr id="102406" name="Picture 7" descr="NFX_42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3" y="5076019"/>
            <a:ext cx="2339975" cy="155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07" name="Picture 10" descr="NFX_53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71" y="5074431"/>
            <a:ext cx="2017713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08" name="Picture 11" descr="NFX_53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06" y="5074431"/>
            <a:ext cx="1403350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TŁUSZCZE</a:t>
            </a:r>
          </a:p>
        </p:txBody>
      </p:sp>
      <p:sp>
        <p:nvSpPr>
          <p:cNvPr id="880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/>
              <a:t>Porcja tłuszczu to: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płaska łyżeczka masła, margaryny (5 g – wystarczy do posmarowania 1 kromki)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l-PL" altLang="pl-PL"/>
              <a:t>1 łyżka oleju (12-15 g)</a:t>
            </a:r>
          </a:p>
          <a:p>
            <a:pPr eaLnBrk="1" hangingPunct="1">
              <a:buFontTx/>
              <a:buNone/>
            </a:pPr>
            <a:endParaRPr lang="pl-PL" altLang="pl-PL" b="1"/>
          </a:p>
        </p:txBody>
      </p:sp>
      <p:pic>
        <p:nvPicPr>
          <p:cNvPr id="104452" name="Picture 7" descr="NFX_490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/>
          <a:stretch/>
        </p:blipFill>
        <p:spPr bwMode="auto">
          <a:xfrm>
            <a:off x="1835696" y="4216400"/>
            <a:ext cx="2310730" cy="187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53" name="Picture 8" descr="NFX_49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/>
          <a:stretch/>
        </p:blipFill>
        <p:spPr bwMode="auto">
          <a:xfrm>
            <a:off x="5004048" y="4218782"/>
            <a:ext cx="2376364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000"/>
              <a:t>PRZYKŁADOWY ROZDZIAŁ </a:t>
            </a:r>
            <a:br>
              <a:rPr lang="pl-PL" altLang="pl-PL" sz="4000"/>
            </a:br>
            <a:r>
              <a:rPr lang="pl-PL" altLang="pl-PL" sz="4000"/>
              <a:t>PORCJI W CIĄGU DNIA</a:t>
            </a:r>
          </a:p>
        </p:txBody>
      </p:sp>
      <p:graphicFrame>
        <p:nvGraphicFramePr>
          <p:cNvPr id="95456" name="Group 224"/>
          <p:cNvGraphicFramePr>
            <a:graphicFrameLocks noGrp="1"/>
          </p:cNvGraphicFramePr>
          <p:nvPr>
            <p:ph idx="1"/>
          </p:nvPr>
        </p:nvGraphicFramePr>
        <p:xfrm>
          <a:off x="457200" y="2852738"/>
          <a:ext cx="8229601" cy="2719388"/>
        </p:xfrm>
        <a:graphic>
          <a:graphicData uri="http://schemas.openxmlformats.org/drawingml/2006/table">
            <a:tbl>
              <a:tblPr/>
              <a:tblGrid>
                <a:gridCol w="4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1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791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      POSIŁEK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PRODUKTY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ŚNIADANIE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 ŚNIADANIE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OBIAD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PODWIECZOREK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KOLACJA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884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ILOŚĆ PORCJI </a:t>
                      </a:r>
                    </a:p>
                  </a:txBody>
                  <a:tcPr marL="0" marR="0" marT="0" marB="0" vert="eaVert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ZBOŻOWE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9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WARZYWA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8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OWOCE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MLECZNE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7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BIAŁKOWE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10g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85328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pl-PL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113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PODSUMOWANIE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pl-PL" dirty="0"/>
              <a:t>Produkty, które należy uwzględnić w diecie dzieci: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531813" algn="l"/>
              </a:tabLst>
              <a:defRPr/>
            </a:pPr>
            <a:r>
              <a:rPr lang="pl-PL" dirty="0"/>
              <a:t>warzywa i owoce: g</a:t>
            </a:r>
            <a:r>
              <a:rPr lang="pl-PL" dirty="0">
                <a:sym typeface="Wingdings" pitchFamily="2" charset="2"/>
              </a:rPr>
              <a:t>łównie surowe, najlepiej sezonowe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pełnoziarniste produkty zbożowe, przede wszystkim kasze, ryż brązowy czy pieczywo razowe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kefiry i jogurty naturalne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ryby (najlepiej morskie) i nasiona roślin strączkowych jako zamienniki mięsa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oliwa i oleje tłoczone na zimno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orzechy, migdały, nasiona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l-PL" altLang="pl-PL" dirty="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l-PL" altLang="pl-PL" dirty="0"/>
          </a:p>
          <a:p>
            <a:pPr marL="0" indent="0" eaLnBrk="1" hangingPunct="1">
              <a:tabLst>
                <a:tab pos="531813" algn="l"/>
              </a:tabLst>
              <a:defRPr/>
            </a:pPr>
            <a:endParaRPr lang="pl-PL" dirty="0">
              <a:sym typeface="Wingdings" pitchFamily="2" charset="2"/>
            </a:endParaRPr>
          </a:p>
          <a:p>
            <a:pPr marL="0" indent="0" eaLnBrk="1" hangingPunct="1">
              <a:tabLst>
                <a:tab pos="531813" algn="l"/>
              </a:tabLst>
              <a:defRPr/>
            </a:pPr>
            <a:endParaRPr lang="pl-PL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tabLst>
                <a:tab pos="531813" algn="l"/>
              </a:tabLst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4800"/>
              <a:t>PODSUMOWANIE:</a:t>
            </a:r>
          </a:p>
        </p:txBody>
      </p:sp>
      <p:sp>
        <p:nvSpPr>
          <p:cNvPr id="113667" name="Rectangle 19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pl-PL" dirty="0"/>
              <a:t>Produkty, których należy unikać w diecie dzieci: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fast-</a:t>
            </a:r>
            <a:r>
              <a:rPr lang="pl-PL" altLang="pl-PL" dirty="0" err="1"/>
              <a:t>foody</a:t>
            </a:r>
            <a:endParaRPr lang="pl-PL" altLang="pl-PL" dirty="0"/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słodycze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konserwy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tłuszcze zwierzęce i przetworzone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słodzone napoje i wody smakowe          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sól i słone przekąski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białe pieczywo</a:t>
            </a:r>
            <a:endParaRPr lang="pl-PL" altLang="pl-PL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PAMIĘTAJ!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95236" name="Picture 4" descr="billboard_BOS_billboard_z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9138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t="16235" b="13885"/>
          <a:stretch>
            <a:fillRect/>
          </a:stretch>
        </p:blipFill>
        <p:spPr bwMode="auto">
          <a:xfrm>
            <a:off x="1331913" y="549275"/>
            <a:ext cx="64785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JAK CZYTAĆ PIRAMIDĘ?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Produkty, które powinny być podstawą naszej diety są umieszczone na dole piramidy.</a:t>
            </a:r>
          </a:p>
          <a:p>
            <a:pPr eaLnBrk="1" hangingPunct="1"/>
            <a:r>
              <a:rPr lang="pl-PL" altLang="pl-PL"/>
              <a:t>Im niższe piętro piramidy tym więcej porcji danych produktów powinniśmy spożywać w ciągu dnia.</a:t>
            </a:r>
          </a:p>
          <a:p>
            <a:pPr eaLnBrk="1" hangingPunct="1"/>
            <a:r>
              <a:rPr lang="pl-PL" altLang="pl-PL"/>
              <a:t>Podstawą naszego wyżywienia powinny być warzywa i owoce, natomiast najmniej w ciągu dnia powinniśmy spożywać tłuszczów (zwłaszcza pochodzenia zwierzęcego).</a:t>
            </a:r>
          </a:p>
          <a:p>
            <a:pPr eaLnBrk="1" hangingPunct="1"/>
            <a:endParaRPr lang="pl-PL" alt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a 1"/>
          <p:cNvGrpSpPr>
            <a:grpSpLocks noChangeAspect="1"/>
          </p:cNvGrpSpPr>
          <p:nvPr/>
        </p:nvGrpSpPr>
        <p:grpSpPr bwMode="auto">
          <a:xfrm>
            <a:off x="1403350" y="476250"/>
            <a:ext cx="6480175" cy="6526213"/>
            <a:chOff x="684213" y="345654"/>
            <a:chExt cx="6478587" cy="6523990"/>
          </a:xfrm>
        </p:grpSpPr>
        <p:pic>
          <p:nvPicPr>
            <p:cNvPr id="19459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5591" b="13271"/>
            <a:stretch>
              <a:fillRect/>
            </a:stretch>
          </p:blipFill>
          <p:spPr bwMode="auto">
            <a:xfrm>
              <a:off x="684213" y="345654"/>
              <a:ext cx="6478587" cy="652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3807" b="14024"/>
            <a:stretch>
              <a:fillRect/>
            </a:stretch>
          </p:blipFill>
          <p:spPr bwMode="auto">
            <a:xfrm>
              <a:off x="684213" y="5697236"/>
              <a:ext cx="6478587" cy="1116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AKTYWNOŚĆ FIZYCZNA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51038"/>
            <a:ext cx="7786688" cy="4525962"/>
          </a:xfrm>
        </p:spPr>
        <p:txBody>
          <a:bodyPr/>
          <a:lstStyle/>
          <a:p>
            <a:pPr eaLnBrk="1" hangingPunct="1"/>
            <a:r>
              <a:rPr lang="pl-PL" altLang="pl-PL"/>
              <a:t>Ruch korzystnie wpływa na kondycję fizyczną, sprawność umysłową oraz pomaga zachować prawidłową sylwetkę;</a:t>
            </a:r>
          </a:p>
          <a:p>
            <a:pPr eaLnBrk="1" hangingPunct="1"/>
            <a:r>
              <a:rPr lang="pl-PL" altLang="pl-PL"/>
              <a:t>Ruszajmy się co najmniej 60 minut dziennie!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a 1"/>
          <p:cNvGrpSpPr>
            <a:grpSpLocks noChangeAspect="1"/>
          </p:cNvGrpSpPr>
          <p:nvPr/>
        </p:nvGrpSpPr>
        <p:grpSpPr bwMode="auto">
          <a:xfrm>
            <a:off x="1331913" y="549275"/>
            <a:ext cx="6480175" cy="6435725"/>
            <a:chOff x="684213" y="378948"/>
            <a:chExt cx="6497113" cy="6453023"/>
          </a:xfrm>
        </p:grpSpPr>
        <p:pic>
          <p:nvPicPr>
            <p:cNvPr id="23555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t="15955" b="13683"/>
            <a:stretch>
              <a:fillRect/>
            </a:stretch>
          </p:blipFill>
          <p:spPr bwMode="auto">
            <a:xfrm>
              <a:off x="684213" y="378948"/>
              <a:ext cx="6478588" cy="645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9" t="61903" r="-139" b="26456"/>
            <a:stretch>
              <a:fillRect/>
            </a:stretch>
          </p:blipFill>
          <p:spPr bwMode="auto">
            <a:xfrm>
              <a:off x="702739" y="4581128"/>
              <a:ext cx="6478587" cy="106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APZ_zdrowo_jem_wiecej_wiem">
  <a:themeElements>
    <a:clrScheme name="Niestandardowy 1">
      <a:dk1>
        <a:sysClr val="windowText" lastClr="000000"/>
      </a:dk1>
      <a:lt1>
        <a:sysClr val="window" lastClr="FFFFFF"/>
      </a:lt1>
      <a:dk2>
        <a:srgbClr val="97D5EA"/>
      </a:dk2>
      <a:lt2>
        <a:srgbClr val="D3D943"/>
      </a:lt2>
      <a:accent1>
        <a:srgbClr val="97D5EA"/>
      </a:accent1>
      <a:accent2>
        <a:srgbClr val="FF0000"/>
      </a:accent2>
      <a:accent3>
        <a:srgbClr val="D3D943"/>
      </a:accent3>
      <a:accent4>
        <a:srgbClr val="EA6A9D"/>
      </a:accent4>
      <a:accent5>
        <a:srgbClr val="FFE93F"/>
      </a:accent5>
      <a:accent6>
        <a:srgbClr val="FF9900"/>
      </a:accent6>
      <a:hlink>
        <a:srgbClr val="47A4AB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APZ_zdrowo_jem_wiecej_wiem</Template>
  <TotalTime>8765</TotalTime>
  <Words>1622</Words>
  <Application>Microsoft Office PowerPoint</Application>
  <PresentationFormat>Pokaz na ekranie (4:3)</PresentationFormat>
  <Paragraphs>324</Paragraphs>
  <Slides>45</Slides>
  <Notes>43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APZ_zdrowo_jem_wiecej_wiem</vt:lpstr>
      <vt:lpstr>Projekt niestandardowy</vt:lpstr>
      <vt:lpstr>  PRAWIDŁOWE ŻYWIENIE UCZNIÓW</vt:lpstr>
      <vt:lpstr>PLAN PREZENTACJI</vt:lpstr>
      <vt:lpstr>ZASADY ZDROWEGO  STYLU ŻYCIA</vt:lpstr>
      <vt:lpstr>PIRAMIDA ZDROWIA</vt:lpstr>
      <vt:lpstr>Prezentacja programu PowerPoint</vt:lpstr>
      <vt:lpstr>JAK CZYTAĆ PIRAMIDĘ?</vt:lpstr>
      <vt:lpstr>Prezentacja programu PowerPoint</vt:lpstr>
      <vt:lpstr>AKTYWNOŚĆ FIZYCZNA</vt:lpstr>
      <vt:lpstr>Prezentacja programu PowerPoint</vt:lpstr>
      <vt:lpstr>WARZYWA I OWOCE</vt:lpstr>
      <vt:lpstr>WARZYWA I OWOCE</vt:lpstr>
      <vt:lpstr>Prezentacja programu PowerPoint</vt:lpstr>
      <vt:lpstr>PRODUKTY ZBOŻOWE</vt:lpstr>
      <vt:lpstr>PRODUKTY ZBOŻOWE</vt:lpstr>
      <vt:lpstr>PRODUKTY ZBOŻOWE</vt:lpstr>
      <vt:lpstr>Prezentacja programu PowerPoint</vt:lpstr>
      <vt:lpstr>MLEKO I PRODUKTY MLECZNE</vt:lpstr>
      <vt:lpstr>MLEKO I PRODUKTY MLECZNE</vt:lpstr>
      <vt:lpstr>Prezentacja programu PowerPoint</vt:lpstr>
      <vt:lpstr>PRODUKTY BIAŁKOWE</vt:lpstr>
      <vt:lpstr>PRODUKTY BIAŁKOWE</vt:lpstr>
      <vt:lpstr>Prezentacja programu PowerPoint</vt:lpstr>
      <vt:lpstr>TŁUSZCZE</vt:lpstr>
      <vt:lpstr>TŁUSZCZE</vt:lpstr>
      <vt:lpstr>Prezentacja programu PowerPoint</vt:lpstr>
      <vt:lpstr>UNIKAJMY CUKRU</vt:lpstr>
      <vt:lpstr>Prezentacja programu PowerPoint</vt:lpstr>
      <vt:lpstr>ZIOŁA ZAMIAST SOLI</vt:lpstr>
      <vt:lpstr>ZIOŁA ZAMIAST SOLI</vt:lpstr>
      <vt:lpstr>ZIOŁA ZAMIAST SOLI</vt:lpstr>
      <vt:lpstr>Prezentacja programu PowerPoint</vt:lpstr>
      <vt:lpstr>WODA</vt:lpstr>
      <vt:lpstr>Prezentacja programu PowerPoint</vt:lpstr>
      <vt:lpstr>Prezentacja programu PowerPoint</vt:lpstr>
      <vt:lpstr>A TERAZ TROCHĘ PRAKTYKI…</vt:lpstr>
      <vt:lpstr>WARZYWA I OWOCE</vt:lpstr>
      <vt:lpstr>WARZYWA I OWOCE</vt:lpstr>
      <vt:lpstr>PRODUKTY ZBOŻOWE</vt:lpstr>
      <vt:lpstr>MLEKO I PRODUKTY MLECZNE</vt:lpstr>
      <vt:lpstr>PRODUKTY BIAŁKOWE</vt:lpstr>
      <vt:lpstr>TŁUSZCZE</vt:lpstr>
      <vt:lpstr>PRZYKŁADOWY ROZDZIAŁ  PORCJI W CIĄGU DNIA</vt:lpstr>
      <vt:lpstr>PODSUMOWANIE</vt:lpstr>
      <vt:lpstr>PODSUMOWANIE:</vt:lpstr>
      <vt:lpstr>PAMIĘTAJ!</vt:lpstr>
    </vt:vector>
  </TitlesOfParts>
  <Company>Inkom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żywności.  Żywność zdrowa i niezdrowa</dc:title>
  <dc:creator>Inkom</dc:creator>
  <cp:lastModifiedBy>Student 225525</cp:lastModifiedBy>
  <cp:revision>304</cp:revision>
  <dcterms:created xsi:type="dcterms:W3CDTF">2005-09-10T16:33:03Z</dcterms:created>
  <dcterms:modified xsi:type="dcterms:W3CDTF">2019-10-15T18:39:27Z</dcterms:modified>
</cp:coreProperties>
</file>